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3"/>
  </p:notesMasterIdLst>
  <p:sldIdLst>
    <p:sldId id="264" r:id="rId6"/>
    <p:sldId id="275" r:id="rId7"/>
    <p:sldId id="281" r:id="rId8"/>
    <p:sldId id="282" r:id="rId9"/>
    <p:sldId id="283" r:id="rId10"/>
    <p:sldId id="287" r:id="rId11"/>
    <p:sldId id="28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3DF94D0-8F01-5BAB-15A9-16443A7071C0}" name="Laura May" initials="LM" userId="S::Laura.May@ipsadhesives.com::8217ac88-5644-45f2-92c0-9d20a3ac5c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B37"/>
    <a:srgbClr val="182A36"/>
    <a:srgbClr val="F29452"/>
    <a:srgbClr val="EE9034"/>
    <a:srgbClr val="767171"/>
    <a:srgbClr val="F4F4F4"/>
    <a:srgbClr val="F8F6F1"/>
    <a:srgbClr val="8A643D"/>
    <a:srgbClr val="FFFFFF"/>
    <a:srgbClr val="E5E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E903B0-B78B-489B-9905-8765E0B8C465}" v="5" dt="2025-11-18T18:46:08.974"/>
    <p1510:client id="{FC232E65-16FD-48C8-BEB6-14565F14C7A6}" v="16" dt="2025-11-17T19:33:40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136" autoAdjust="0"/>
  </p:normalViewPr>
  <p:slideViewPr>
    <p:cSldViewPr snapToGrid="0">
      <p:cViewPr varScale="1">
        <p:scale>
          <a:sx n="111" d="100"/>
          <a:sy n="111" d="100"/>
        </p:scale>
        <p:origin x="218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5A2EA-2F76-4F25-917F-779BA544CCA2}" type="datetimeFigureOut">
              <a:t>11/18/2025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A5C54-5D05-4B5B-9D28-0E38F325D54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1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53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8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08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1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1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A5C54-5D05-4B5B-9D28-0E38F325D5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1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E8490CF-D402-E8B4-E8B9-E6610B4F6F2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2023" y="2685317"/>
            <a:ext cx="8404678" cy="961375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 b="1">
                <a:solidFill>
                  <a:schemeClr val="tx1"/>
                </a:solidFill>
                <a:latin typeface="Abadi" panose="020B06040201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E450F1-E424-C9B5-1FFE-517645CCF1ED}"/>
              </a:ext>
            </a:extLst>
          </p:cNvPr>
          <p:cNvSpPr/>
          <p:nvPr userDrawn="1"/>
        </p:nvSpPr>
        <p:spPr>
          <a:xfrm>
            <a:off x="0" y="6558619"/>
            <a:ext cx="12192000" cy="297907"/>
          </a:xfrm>
          <a:prstGeom prst="rect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9F8178-6F2A-8B4C-1525-AA9EB7B24E7A}"/>
              </a:ext>
            </a:extLst>
          </p:cNvPr>
          <p:cNvSpPr/>
          <p:nvPr userDrawn="1"/>
        </p:nvSpPr>
        <p:spPr>
          <a:xfrm>
            <a:off x="0" y="-7938"/>
            <a:ext cx="12192000" cy="297907"/>
          </a:xfrm>
          <a:prstGeom prst="rect">
            <a:avLst/>
          </a:prstGeom>
          <a:solidFill>
            <a:srgbClr val="8A8D8F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2023" y="3663909"/>
            <a:ext cx="8404678" cy="2232717"/>
          </a:xfrm>
        </p:spPr>
        <p:txBody>
          <a:bodyPr>
            <a:normAutofit/>
          </a:bodyPr>
          <a:lstStyle>
            <a:lvl1pPr marL="0" indent="0" algn="l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D6B9BD2-56D8-62E5-300C-6B9AA4044C9A}"/>
              </a:ext>
            </a:extLst>
          </p:cNvPr>
          <p:cNvSpPr/>
          <p:nvPr userDrawn="1"/>
        </p:nvSpPr>
        <p:spPr>
          <a:xfrm rot="10800000">
            <a:off x="5791199" y="0"/>
            <a:ext cx="6400800" cy="729278"/>
          </a:xfrm>
          <a:prstGeom prst="rtTriangle">
            <a:avLst/>
          </a:prstGeom>
          <a:solidFill>
            <a:srgbClr val="8A8D8F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10CBB4BD-9C81-1E6A-BBF9-6CFBA9F84EDF}"/>
              </a:ext>
            </a:extLst>
          </p:cNvPr>
          <p:cNvSpPr/>
          <p:nvPr userDrawn="1"/>
        </p:nvSpPr>
        <p:spPr>
          <a:xfrm>
            <a:off x="0" y="6128722"/>
            <a:ext cx="6400800" cy="729278"/>
          </a:xfrm>
          <a:prstGeom prst="rtTriangle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093E61-957F-304F-92E0-A2B132A38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023" y="787390"/>
            <a:ext cx="6499677" cy="159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57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_Content_w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390389"/>
            <a:ext cx="10515600" cy="4786574"/>
          </a:xfrm>
        </p:spPr>
        <p:txBody>
          <a:bodyPr/>
          <a:lstStyle>
            <a:lvl1pPr marL="0" indent="0">
              <a:buClr>
                <a:srgbClr val="004A82"/>
              </a:buClr>
              <a:buNone/>
              <a:defRPr/>
            </a:lvl1pPr>
            <a:lvl2pPr>
              <a:buClr>
                <a:srgbClr val="004A82"/>
              </a:buClr>
              <a:defRPr/>
            </a:lvl2pPr>
            <a:lvl3pPr>
              <a:buClr>
                <a:srgbClr val="004A82"/>
              </a:buClr>
              <a:defRPr/>
            </a:lvl3pPr>
            <a:lvl4pPr>
              <a:buClr>
                <a:srgbClr val="004A82"/>
              </a:buClr>
              <a:defRPr/>
            </a:lvl4pPr>
            <a:lvl5pPr>
              <a:buClr>
                <a:srgbClr val="004A8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6EC080D5-F090-D47D-3F8F-15533B8A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4548E45-67D2-07AF-1D7B-CDD565C571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7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_Content_no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390388"/>
            <a:ext cx="10515600" cy="5073911"/>
          </a:xfrm>
        </p:spPr>
        <p:txBody>
          <a:bodyPr/>
          <a:lstStyle>
            <a:lvl1pPr marL="0" indent="0">
              <a:buClr>
                <a:srgbClr val="004A82"/>
              </a:buClr>
              <a:buNone/>
              <a:defRPr/>
            </a:lvl1pPr>
            <a:lvl2pPr>
              <a:buClr>
                <a:srgbClr val="004A82"/>
              </a:buClr>
              <a:defRPr/>
            </a:lvl2pPr>
            <a:lvl3pPr>
              <a:buClr>
                <a:srgbClr val="004A82"/>
              </a:buClr>
              <a:defRPr/>
            </a:lvl3pPr>
            <a:lvl4pPr>
              <a:buClr>
                <a:srgbClr val="004A82"/>
              </a:buClr>
              <a:defRPr/>
            </a:lvl4pPr>
            <a:lvl5pPr>
              <a:buClr>
                <a:srgbClr val="004A8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6EC080D5-F090-D47D-3F8F-15533B8A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035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w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E90A7-EC93-9D2F-3E76-276189EF8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FFBA7-79AA-7F7C-42C7-876EF4CBB6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no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D016E-BF16-E917-D36B-2D23E46FE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114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ntent_w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B13D3-88A7-FA06-E0EF-48E392A0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17D8B-2CF8-EB0F-7AAD-5492DDBF0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84300"/>
            <a:ext cx="5181600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92BB47-C29D-2689-EE91-62BB586B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84300"/>
            <a:ext cx="5181600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798A83-5585-008D-8F95-E51EEDDEA2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ntent_no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B13D3-88A7-FA06-E0EF-48E392A0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17D8B-2CF8-EB0F-7AAD-5492DDBF0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84300"/>
            <a:ext cx="5181600" cy="5067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92BB47-C29D-2689-EE91-62BB586B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84300"/>
            <a:ext cx="5181600" cy="5067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599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E8490CF-D402-E8B4-E8B9-E6610B4F6F2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5E6D4B-A839-F172-90F0-61BE3D0426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786" b="18557"/>
          <a:stretch/>
        </p:blipFill>
        <p:spPr>
          <a:xfrm>
            <a:off x="4528919" y="5753100"/>
            <a:ext cx="3134162" cy="584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B32B131-5F98-F8C6-940D-933F556E6A5F}"/>
              </a:ext>
            </a:extLst>
          </p:cNvPr>
          <p:cNvSpPr/>
          <p:nvPr userDrawn="1"/>
        </p:nvSpPr>
        <p:spPr>
          <a:xfrm>
            <a:off x="0" y="6558619"/>
            <a:ext cx="12192000" cy="297907"/>
          </a:xfrm>
          <a:prstGeom prst="rect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2BE01-F377-FFA6-8BA4-27AD822F8B0B}"/>
              </a:ext>
            </a:extLst>
          </p:cNvPr>
          <p:cNvSpPr/>
          <p:nvPr userDrawn="1"/>
        </p:nvSpPr>
        <p:spPr>
          <a:xfrm>
            <a:off x="0" y="-7938"/>
            <a:ext cx="12192000" cy="297907"/>
          </a:xfrm>
          <a:prstGeom prst="rect">
            <a:avLst/>
          </a:prstGeom>
          <a:solidFill>
            <a:srgbClr val="8A8D8F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EF7ED2FE-AAA5-DB39-7E12-0F9A17B1F6EC}"/>
              </a:ext>
            </a:extLst>
          </p:cNvPr>
          <p:cNvSpPr/>
          <p:nvPr userDrawn="1"/>
        </p:nvSpPr>
        <p:spPr>
          <a:xfrm rot="10800000">
            <a:off x="5791199" y="0"/>
            <a:ext cx="6400800" cy="729278"/>
          </a:xfrm>
          <a:prstGeom prst="rtTriangle">
            <a:avLst/>
          </a:prstGeom>
          <a:solidFill>
            <a:srgbClr val="8A8D8F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E1FEBCE-A3BE-FC74-AD10-81E2E9A8C48D}"/>
              </a:ext>
            </a:extLst>
          </p:cNvPr>
          <p:cNvSpPr/>
          <p:nvPr userDrawn="1"/>
        </p:nvSpPr>
        <p:spPr>
          <a:xfrm>
            <a:off x="0" y="6128722"/>
            <a:ext cx="6400800" cy="729278"/>
          </a:xfrm>
          <a:prstGeom prst="rtTriangle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4CD53A-80D6-91C2-8DB6-34BAE68845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46162" y="2630030"/>
            <a:ext cx="6499677" cy="159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86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9D9D6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BD41445-5B6B-202E-19DF-5BB7272EA9AD}"/>
              </a:ext>
            </a:extLst>
          </p:cNvPr>
          <p:cNvSpPr/>
          <p:nvPr userDrawn="1"/>
        </p:nvSpPr>
        <p:spPr>
          <a:xfrm>
            <a:off x="0" y="6558619"/>
            <a:ext cx="12192000" cy="297907"/>
          </a:xfrm>
          <a:prstGeom prst="rect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8057"/>
            <a:ext cx="10515600" cy="4848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18"/>
          <p:cNvSpPr txBox="1">
            <a:spLocks/>
          </p:cNvSpPr>
          <p:nvPr userDrawn="1"/>
        </p:nvSpPr>
        <p:spPr>
          <a:xfrm>
            <a:off x="10027291" y="6492875"/>
            <a:ext cx="16050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© IPS Adhesives 2025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2626D375-CBE2-AE41-3AB5-679AAA02BE88}"/>
              </a:ext>
            </a:extLst>
          </p:cNvPr>
          <p:cNvSpPr/>
          <p:nvPr userDrawn="1"/>
        </p:nvSpPr>
        <p:spPr>
          <a:xfrm rot="10800000">
            <a:off x="5791199" y="0"/>
            <a:ext cx="6400800" cy="729278"/>
          </a:xfrm>
          <a:prstGeom prst="rtTriangl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199" y="289969"/>
            <a:ext cx="10515601" cy="8608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7959EB-35FE-F90D-29C3-7C3040819116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027291" y="6053566"/>
            <a:ext cx="1991399" cy="48704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8B0B4BC-1462-C34B-34EE-95594469BDE5}"/>
              </a:ext>
            </a:extLst>
          </p:cNvPr>
          <p:cNvSpPr/>
          <p:nvPr userDrawn="1"/>
        </p:nvSpPr>
        <p:spPr>
          <a:xfrm>
            <a:off x="0" y="-7938"/>
            <a:ext cx="12192000" cy="29790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879382-124B-FCA6-CFF9-ABEED8F4688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l="3334" t="2423" r="3957" b="1140"/>
          <a:stretch/>
        </p:blipFill>
        <p:spPr>
          <a:xfrm>
            <a:off x="11001895" y="171449"/>
            <a:ext cx="1016795" cy="1032897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17B0F19-3D1F-EBE5-2715-4F6FBAC5A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199" y="6182211"/>
            <a:ext cx="925844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29F185B6-B0B0-04DD-A631-F1F962943801}"/>
              </a:ext>
            </a:extLst>
          </p:cNvPr>
          <p:cNvSpPr/>
          <p:nvPr userDrawn="1"/>
        </p:nvSpPr>
        <p:spPr>
          <a:xfrm>
            <a:off x="0" y="6128722"/>
            <a:ext cx="6400800" cy="729278"/>
          </a:xfrm>
          <a:prstGeom prst="rtTriangle">
            <a:avLst/>
          </a:prstGeom>
          <a:solidFill>
            <a:srgbClr val="FEA144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13D6DC-3672-9CEE-ED76-2B0532245518}"/>
              </a:ext>
            </a:extLst>
          </p:cNvPr>
          <p:cNvSpPr/>
          <p:nvPr userDrawn="1"/>
        </p:nvSpPr>
        <p:spPr>
          <a:xfrm rot="16200000">
            <a:off x="-1259436" y="3429000"/>
            <a:ext cx="2849591" cy="29790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CONFIDENTIAL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818D96-9A8A-F337-491B-643932566637}"/>
              </a:ext>
            </a:extLst>
          </p:cNvPr>
          <p:cNvSpPr/>
          <p:nvPr userDrawn="1"/>
        </p:nvSpPr>
        <p:spPr>
          <a:xfrm rot="16200000">
            <a:off x="10601845" y="3429000"/>
            <a:ext cx="2849591" cy="29790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18883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badi" panose="020B06040201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8A8D8F"/>
          </a:solidFill>
          <a:latin typeface="Abadi Extra Light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8A8D8F"/>
          </a:solidFill>
          <a:latin typeface="Abadi Extra Light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8A8D8F"/>
          </a:solidFill>
          <a:latin typeface="Abadi Extra Light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A8D8F"/>
          </a:solidFill>
          <a:latin typeface="Abadi Extra Light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A8D8F"/>
          </a:solidFill>
          <a:latin typeface="Abadi Extra Light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0">
            <a:extLst>
              <a:ext uri="{FF2B5EF4-FFF2-40B4-BE49-F238E27FC236}">
                <a16:creationId xmlns:a16="http://schemas.microsoft.com/office/drawing/2014/main" id="{7894B42E-321D-C56E-7211-21076540E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41" y="2636580"/>
            <a:ext cx="8404225" cy="96043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90000"/>
          </a:bodyPr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Introducing </a:t>
            </a:r>
            <a:r>
              <a:rPr lang="en-US" sz="6000" b="1" dirty="0">
                <a:solidFill>
                  <a:srgbClr val="F29452"/>
                </a:solidFill>
                <a:latin typeface="+mn-lt"/>
                <a:ea typeface="Inter Bold" pitchFamily="34" charset="-122"/>
                <a:cs typeface="Inter Bold" pitchFamily="34" charset="-120"/>
              </a:rPr>
              <a:t>Horizon</a:t>
            </a: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: The Next Generation of Adhesive Technology</a:t>
            </a:r>
            <a:endParaRPr lang="en-US" sz="3900" dirty="0"/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6FBFC676-DE75-B284-986D-39802352EBC8}"/>
              </a:ext>
            </a:extLst>
          </p:cNvPr>
          <p:cNvSpPr/>
          <p:nvPr/>
        </p:nvSpPr>
        <p:spPr>
          <a:xfrm>
            <a:off x="778641" y="3807967"/>
            <a:ext cx="7556421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A revolutionary adhesive engineered to outperform in every metric that matters to your customers—durability, speed, reliability, and ease of use.</a:t>
            </a:r>
            <a:endParaRPr lang="en-US" sz="1550" dirty="0"/>
          </a:p>
        </p:txBody>
      </p:sp>
    </p:spTree>
    <p:extLst>
      <p:ext uri="{BB962C8B-B14F-4D97-AF65-F5344CB8AC3E}">
        <p14:creationId xmlns:p14="http://schemas.microsoft.com/office/powerpoint/2010/main" val="123211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0">
            <a:extLst>
              <a:ext uri="{FF2B5EF4-FFF2-40B4-BE49-F238E27FC236}">
                <a16:creationId xmlns:a16="http://schemas.microsoft.com/office/drawing/2014/main" id="{6176E814-7244-4B28-C487-24FD316859F8}"/>
              </a:ext>
            </a:extLst>
          </p:cNvPr>
          <p:cNvSpPr/>
          <p:nvPr/>
        </p:nvSpPr>
        <p:spPr>
          <a:xfrm>
            <a:off x="361889" y="334075"/>
            <a:ext cx="10989716" cy="5881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600"/>
              </a:lnSpc>
              <a:buNone/>
            </a:pPr>
            <a:r>
              <a:rPr lang="en-US" sz="3700" b="1" dirty="0">
                <a:solidFill>
                  <a:srgbClr val="F29452"/>
                </a:solidFill>
                <a:latin typeface="Inter Bold"/>
                <a:ea typeface="Inter Bold" pitchFamily="34" charset="-122"/>
                <a:cs typeface="Inter Bold" pitchFamily="34" charset="-120"/>
              </a:rPr>
              <a:t>Horizon</a:t>
            </a:r>
            <a:r>
              <a:rPr lang="en-US" sz="37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 </a:t>
            </a:r>
            <a:r>
              <a:rPr lang="en-US" sz="36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Changes Everything for Customers</a:t>
            </a:r>
            <a:endParaRPr lang="en-US" sz="3600" dirty="0"/>
          </a:p>
        </p:txBody>
      </p:sp>
      <p:sp>
        <p:nvSpPr>
          <p:cNvPr id="41" name="Text 1">
            <a:extLst>
              <a:ext uri="{FF2B5EF4-FFF2-40B4-BE49-F238E27FC236}">
                <a16:creationId xmlns:a16="http://schemas.microsoft.com/office/drawing/2014/main" id="{29BFFE09-C35E-5D16-D691-060FB8C371D1}"/>
              </a:ext>
            </a:extLst>
          </p:cNvPr>
          <p:cNvSpPr/>
          <p:nvPr/>
        </p:nvSpPr>
        <p:spPr>
          <a:xfrm>
            <a:off x="361889" y="953741"/>
            <a:ext cx="10282533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This isn't an incremental improvement—it's a complete reimagining of what professional-grade adhesives can achieve. Customers demand reliability, speed, and durability. Horizon delivers all six, with the integrity and performance that is known and expected from Integra.</a:t>
            </a:r>
            <a:endParaRPr lang="en-US" sz="1450" dirty="0"/>
          </a:p>
        </p:txBody>
      </p:sp>
      <p:sp>
        <p:nvSpPr>
          <p:cNvPr id="42" name="Shape 2">
            <a:extLst>
              <a:ext uri="{FF2B5EF4-FFF2-40B4-BE49-F238E27FC236}">
                <a16:creationId xmlns:a16="http://schemas.microsoft.com/office/drawing/2014/main" id="{D9944135-5FE6-753D-295E-330B80309F85}"/>
              </a:ext>
            </a:extLst>
          </p:cNvPr>
          <p:cNvSpPr/>
          <p:nvPr/>
        </p:nvSpPr>
        <p:spPr>
          <a:xfrm>
            <a:off x="462521" y="2163412"/>
            <a:ext cx="3783209" cy="1861103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3" name="Shape 3">
            <a:extLst>
              <a:ext uri="{FF2B5EF4-FFF2-40B4-BE49-F238E27FC236}">
                <a16:creationId xmlns:a16="http://schemas.microsoft.com/office/drawing/2014/main" id="{541C42D3-E8A8-DCCD-6014-5F90409E3D02}"/>
              </a:ext>
            </a:extLst>
          </p:cNvPr>
          <p:cNvSpPr/>
          <p:nvPr/>
        </p:nvSpPr>
        <p:spPr>
          <a:xfrm>
            <a:off x="601227" y="2339089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44" name="Image 0" descr="preencoded.png">
            <a:extLst>
              <a:ext uri="{FF2B5EF4-FFF2-40B4-BE49-F238E27FC236}">
                <a16:creationId xmlns:a16="http://schemas.microsoft.com/office/drawing/2014/main" id="{B233A338-CDAB-3672-6758-91AF412B0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485" y="2494347"/>
            <a:ext cx="253960" cy="253960"/>
          </a:xfrm>
          <a:prstGeom prst="rect">
            <a:avLst/>
          </a:prstGeom>
        </p:spPr>
      </p:pic>
      <p:sp>
        <p:nvSpPr>
          <p:cNvPr id="45" name="Text 4">
            <a:extLst>
              <a:ext uri="{FF2B5EF4-FFF2-40B4-BE49-F238E27FC236}">
                <a16:creationId xmlns:a16="http://schemas.microsoft.com/office/drawing/2014/main" id="{E9AB5027-08EC-1CE6-5DB5-77E66D807A19}"/>
              </a:ext>
            </a:extLst>
          </p:cNvPr>
          <p:cNvSpPr/>
          <p:nvPr/>
        </p:nvSpPr>
        <p:spPr>
          <a:xfrm>
            <a:off x="1194839" y="2622131"/>
            <a:ext cx="2940368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All-Weather Performance</a:t>
            </a:r>
            <a:endParaRPr lang="en-US" sz="1850" dirty="0"/>
          </a:p>
        </p:txBody>
      </p:sp>
      <p:sp>
        <p:nvSpPr>
          <p:cNvPr id="46" name="Text 5">
            <a:extLst>
              <a:ext uri="{FF2B5EF4-FFF2-40B4-BE49-F238E27FC236}">
                <a16:creationId xmlns:a16="http://schemas.microsoft.com/office/drawing/2014/main" id="{DFB93979-45FA-A966-1CE5-A196974B1173}"/>
              </a:ext>
            </a:extLst>
          </p:cNvPr>
          <p:cNvSpPr/>
          <p:nvPr/>
        </p:nvSpPr>
        <p:spPr>
          <a:xfrm>
            <a:off x="919055" y="2993644"/>
            <a:ext cx="3858101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Suitable for both indoor and outdoor applications without compromising</a:t>
            </a:r>
          </a:p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reliability under any conditions.</a:t>
            </a:r>
            <a:endParaRPr lang="en-US" sz="1450" dirty="0"/>
          </a:p>
        </p:txBody>
      </p:sp>
      <p:sp>
        <p:nvSpPr>
          <p:cNvPr id="47" name="Shape 6">
            <a:extLst>
              <a:ext uri="{FF2B5EF4-FFF2-40B4-BE49-F238E27FC236}">
                <a16:creationId xmlns:a16="http://schemas.microsoft.com/office/drawing/2014/main" id="{E907566C-7875-80B3-C2DD-1121175AAB07}"/>
              </a:ext>
            </a:extLst>
          </p:cNvPr>
          <p:cNvSpPr/>
          <p:nvPr/>
        </p:nvSpPr>
        <p:spPr>
          <a:xfrm>
            <a:off x="4418492" y="2163190"/>
            <a:ext cx="3410550" cy="1861325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Shape 7">
            <a:extLst>
              <a:ext uri="{FF2B5EF4-FFF2-40B4-BE49-F238E27FC236}">
                <a16:creationId xmlns:a16="http://schemas.microsoft.com/office/drawing/2014/main" id="{9909772C-2B16-C708-5171-DF555D2F35E1}"/>
              </a:ext>
            </a:extLst>
          </p:cNvPr>
          <p:cNvSpPr/>
          <p:nvPr/>
        </p:nvSpPr>
        <p:spPr>
          <a:xfrm>
            <a:off x="4595395" y="2392404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 dirty="0"/>
          </a:p>
        </p:txBody>
      </p:sp>
      <p:pic>
        <p:nvPicPr>
          <p:cNvPr id="49" name="Image 1" descr="preencoded.png">
            <a:extLst>
              <a:ext uri="{FF2B5EF4-FFF2-40B4-BE49-F238E27FC236}">
                <a16:creationId xmlns:a16="http://schemas.microsoft.com/office/drawing/2014/main" id="{3CE9ABF2-95FE-1941-9B6E-2531175EBB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50653" y="2547662"/>
            <a:ext cx="253960" cy="253960"/>
          </a:xfrm>
          <a:prstGeom prst="rect">
            <a:avLst/>
          </a:prstGeom>
        </p:spPr>
      </p:pic>
      <p:sp>
        <p:nvSpPr>
          <p:cNvPr id="50" name="Text 8">
            <a:extLst>
              <a:ext uri="{FF2B5EF4-FFF2-40B4-BE49-F238E27FC236}">
                <a16:creationId xmlns:a16="http://schemas.microsoft.com/office/drawing/2014/main" id="{26F95D32-457E-DA14-D11D-014D6CA11207}"/>
              </a:ext>
            </a:extLst>
          </p:cNvPr>
          <p:cNvSpPr/>
          <p:nvPr/>
        </p:nvSpPr>
        <p:spPr>
          <a:xfrm>
            <a:off x="5210186" y="2420976"/>
            <a:ext cx="2474238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Excellent Adhesive </a:t>
            </a:r>
          </a:p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Performance</a:t>
            </a:r>
            <a:endParaRPr lang="en-US" sz="1850" dirty="0"/>
          </a:p>
        </p:txBody>
      </p:sp>
      <p:sp>
        <p:nvSpPr>
          <p:cNvPr id="51" name="Text 9">
            <a:extLst>
              <a:ext uri="{FF2B5EF4-FFF2-40B4-BE49-F238E27FC236}">
                <a16:creationId xmlns:a16="http://schemas.microsoft.com/office/drawing/2014/main" id="{75D939A5-2DCD-135E-A059-A77C82F2706C}"/>
              </a:ext>
            </a:extLst>
          </p:cNvPr>
          <p:cNvSpPr/>
          <p:nvPr/>
        </p:nvSpPr>
        <p:spPr>
          <a:xfrm>
            <a:off x="4521772" y="2977336"/>
            <a:ext cx="3318791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50"/>
              </a:lnSpc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High </a:t>
            </a:r>
            <a:r>
              <a:rPr lang="en-US" sz="1450" dirty="0">
                <a:solidFill>
                  <a:srgbClr val="000000"/>
                </a:solidFill>
                <a:latin typeface="Inter" panose="020B0604020202020204" charset="0"/>
                <a:ea typeface="Inter" panose="020B0604020202020204" charset="0"/>
                <a:cs typeface="Inter" pitchFamily="34" charset="-120"/>
              </a:rPr>
              <a:t>bond strength, 10:1 ratio, and 250mL. </a:t>
            </a:r>
            <a:r>
              <a:rPr lang="en-GB" sz="1450" dirty="0">
                <a:latin typeface="Inter" panose="020B0604020202020204" charset="0"/>
                <a:ea typeface="Inter" panose="020B0604020202020204" charset="0"/>
                <a:cs typeface="+mn-lt"/>
              </a:rPr>
              <a:t>No-sag formula enables vertical surface bonding without dripping.</a:t>
            </a:r>
            <a:endParaRPr lang="en-GB" sz="1450" dirty="0">
              <a:latin typeface="Inter" panose="020B0604020202020204" charset="0"/>
              <a:ea typeface="Inter" panose="020B0604020202020204" charset="0"/>
              <a:cs typeface="Calibri"/>
            </a:endParaRPr>
          </a:p>
          <a:p>
            <a:pPr marL="0" indent="0" algn="l">
              <a:lnSpc>
                <a:spcPts val="2350"/>
              </a:lnSpc>
              <a:buNone/>
            </a:pPr>
            <a:endParaRPr lang="en-US" sz="1450" dirty="0"/>
          </a:p>
        </p:txBody>
      </p:sp>
      <p:sp>
        <p:nvSpPr>
          <p:cNvPr id="52" name="Shape 10">
            <a:extLst>
              <a:ext uri="{FF2B5EF4-FFF2-40B4-BE49-F238E27FC236}">
                <a16:creationId xmlns:a16="http://schemas.microsoft.com/office/drawing/2014/main" id="{6DE609E8-4F9D-F705-1D24-E4A7616B4B6A}"/>
              </a:ext>
            </a:extLst>
          </p:cNvPr>
          <p:cNvSpPr/>
          <p:nvPr/>
        </p:nvSpPr>
        <p:spPr>
          <a:xfrm>
            <a:off x="8001804" y="2163190"/>
            <a:ext cx="3410550" cy="1861326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3" name="Shape 11">
            <a:extLst>
              <a:ext uri="{FF2B5EF4-FFF2-40B4-BE49-F238E27FC236}">
                <a16:creationId xmlns:a16="http://schemas.microsoft.com/office/drawing/2014/main" id="{D3D825AF-5EC3-EB02-7F28-CF91CE6BC521}"/>
              </a:ext>
            </a:extLst>
          </p:cNvPr>
          <p:cNvSpPr/>
          <p:nvPr/>
        </p:nvSpPr>
        <p:spPr>
          <a:xfrm>
            <a:off x="8207377" y="2395527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54" name="Image 2" descr="preencoded.png">
            <a:extLst>
              <a:ext uri="{FF2B5EF4-FFF2-40B4-BE49-F238E27FC236}">
                <a16:creationId xmlns:a16="http://schemas.microsoft.com/office/drawing/2014/main" id="{C1AAAACE-3264-85DB-6D06-4CC3EA643D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62634" y="2550785"/>
            <a:ext cx="253960" cy="253960"/>
          </a:xfrm>
          <a:prstGeom prst="rect">
            <a:avLst/>
          </a:prstGeom>
        </p:spPr>
      </p:pic>
      <p:sp>
        <p:nvSpPr>
          <p:cNvPr id="55" name="Text 12">
            <a:extLst>
              <a:ext uri="{FF2B5EF4-FFF2-40B4-BE49-F238E27FC236}">
                <a16:creationId xmlns:a16="http://schemas.microsoft.com/office/drawing/2014/main" id="{4F4E696A-C19E-64DE-49A9-01F1C001D730}"/>
              </a:ext>
            </a:extLst>
          </p:cNvPr>
          <p:cNvSpPr/>
          <p:nvPr/>
        </p:nvSpPr>
        <p:spPr>
          <a:xfrm>
            <a:off x="8854201" y="2621030"/>
            <a:ext cx="2352318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High UV Resistance</a:t>
            </a:r>
            <a:endParaRPr lang="en-US" sz="1850" dirty="0"/>
          </a:p>
        </p:txBody>
      </p:sp>
      <p:sp>
        <p:nvSpPr>
          <p:cNvPr id="56" name="Text 13">
            <a:extLst>
              <a:ext uri="{FF2B5EF4-FFF2-40B4-BE49-F238E27FC236}">
                <a16:creationId xmlns:a16="http://schemas.microsoft.com/office/drawing/2014/main" id="{D13453BD-BA26-90EA-7E00-0DE137B63BB1}"/>
              </a:ext>
            </a:extLst>
          </p:cNvPr>
          <p:cNvSpPr/>
          <p:nvPr/>
        </p:nvSpPr>
        <p:spPr>
          <a:xfrm>
            <a:off x="8263969" y="2993643"/>
            <a:ext cx="3008976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Maintains color and integrity in sunlight where standard adhesives discolor or degrade over time.</a:t>
            </a:r>
            <a:endParaRPr lang="en-US" sz="1450" dirty="0"/>
          </a:p>
        </p:txBody>
      </p:sp>
      <p:sp>
        <p:nvSpPr>
          <p:cNvPr id="57" name="Shape 14">
            <a:extLst>
              <a:ext uri="{FF2B5EF4-FFF2-40B4-BE49-F238E27FC236}">
                <a16:creationId xmlns:a16="http://schemas.microsoft.com/office/drawing/2014/main" id="{AE837D95-20E1-6BA2-EF48-2BB3B28719AE}"/>
              </a:ext>
            </a:extLst>
          </p:cNvPr>
          <p:cNvSpPr/>
          <p:nvPr/>
        </p:nvSpPr>
        <p:spPr>
          <a:xfrm>
            <a:off x="459597" y="4085231"/>
            <a:ext cx="3783209" cy="1861103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Shape 15">
            <a:extLst>
              <a:ext uri="{FF2B5EF4-FFF2-40B4-BE49-F238E27FC236}">
                <a16:creationId xmlns:a16="http://schemas.microsoft.com/office/drawing/2014/main" id="{E1FCF93E-E340-270B-8C3F-BE4CD4D64E86}"/>
              </a:ext>
            </a:extLst>
          </p:cNvPr>
          <p:cNvSpPr/>
          <p:nvPr/>
        </p:nvSpPr>
        <p:spPr>
          <a:xfrm>
            <a:off x="678745" y="4226712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59" name="Image 3" descr="preencoded.png">
            <a:extLst>
              <a:ext uri="{FF2B5EF4-FFF2-40B4-BE49-F238E27FC236}">
                <a16:creationId xmlns:a16="http://schemas.microsoft.com/office/drawing/2014/main" id="{79E99F82-202A-E332-BB88-19B2E67E35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4002" y="4381969"/>
            <a:ext cx="253960" cy="253960"/>
          </a:xfrm>
          <a:prstGeom prst="rect">
            <a:avLst/>
          </a:prstGeom>
        </p:spPr>
      </p:pic>
      <p:sp>
        <p:nvSpPr>
          <p:cNvPr id="60" name="Text 16">
            <a:extLst>
              <a:ext uri="{FF2B5EF4-FFF2-40B4-BE49-F238E27FC236}">
                <a16:creationId xmlns:a16="http://schemas.microsoft.com/office/drawing/2014/main" id="{0B0F2B67-25FC-3430-FB08-7ED1EE369254}"/>
              </a:ext>
            </a:extLst>
          </p:cNvPr>
          <p:cNvSpPr/>
          <p:nvPr/>
        </p:nvSpPr>
        <p:spPr>
          <a:xfrm>
            <a:off x="1341088" y="4446923"/>
            <a:ext cx="2352318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Extended Durability</a:t>
            </a:r>
            <a:endParaRPr lang="en-US" sz="1850" dirty="0"/>
          </a:p>
        </p:txBody>
      </p:sp>
      <p:sp>
        <p:nvSpPr>
          <p:cNvPr id="61" name="Text 17">
            <a:extLst>
              <a:ext uri="{FF2B5EF4-FFF2-40B4-BE49-F238E27FC236}">
                <a16:creationId xmlns:a16="http://schemas.microsoft.com/office/drawing/2014/main" id="{1F84ED11-851D-9C44-C589-A9591CB1168A}"/>
              </a:ext>
            </a:extLst>
          </p:cNvPr>
          <p:cNvSpPr/>
          <p:nvPr/>
        </p:nvSpPr>
        <p:spPr>
          <a:xfrm>
            <a:off x="915304" y="4883622"/>
            <a:ext cx="3422826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Resists cracking, yellowing, and delamination even after years of continuous use and exposure.</a:t>
            </a:r>
            <a:endParaRPr lang="en-US" sz="1450" dirty="0"/>
          </a:p>
        </p:txBody>
      </p:sp>
      <p:sp>
        <p:nvSpPr>
          <p:cNvPr id="62" name="Shape 18">
            <a:extLst>
              <a:ext uri="{FF2B5EF4-FFF2-40B4-BE49-F238E27FC236}">
                <a16:creationId xmlns:a16="http://schemas.microsoft.com/office/drawing/2014/main" id="{8291F318-165C-41F5-DCEE-9C2FFF91347C}"/>
              </a:ext>
            </a:extLst>
          </p:cNvPr>
          <p:cNvSpPr/>
          <p:nvPr/>
        </p:nvSpPr>
        <p:spPr>
          <a:xfrm>
            <a:off x="4435998" y="4089315"/>
            <a:ext cx="3410550" cy="1857020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3" name="Shape 19">
            <a:extLst>
              <a:ext uri="{FF2B5EF4-FFF2-40B4-BE49-F238E27FC236}">
                <a16:creationId xmlns:a16="http://schemas.microsoft.com/office/drawing/2014/main" id="{93E80135-DE80-1314-D482-121CA5A65911}"/>
              </a:ext>
            </a:extLst>
          </p:cNvPr>
          <p:cNvSpPr/>
          <p:nvPr/>
        </p:nvSpPr>
        <p:spPr>
          <a:xfrm>
            <a:off x="4624087" y="4190890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64" name="Image 4" descr="preencoded.png">
            <a:extLst>
              <a:ext uri="{FF2B5EF4-FFF2-40B4-BE49-F238E27FC236}">
                <a16:creationId xmlns:a16="http://schemas.microsoft.com/office/drawing/2014/main" id="{EF747B13-9CBD-C8D2-ECFC-01AE1F7946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779345" y="4346147"/>
            <a:ext cx="253960" cy="253960"/>
          </a:xfrm>
          <a:prstGeom prst="rect">
            <a:avLst/>
          </a:prstGeom>
        </p:spPr>
      </p:pic>
      <p:sp>
        <p:nvSpPr>
          <p:cNvPr id="65" name="Text 20">
            <a:extLst>
              <a:ext uri="{FF2B5EF4-FFF2-40B4-BE49-F238E27FC236}">
                <a16:creationId xmlns:a16="http://schemas.microsoft.com/office/drawing/2014/main" id="{6632FBE0-9D2A-7DB8-5650-8BBAA68DF750}"/>
              </a:ext>
            </a:extLst>
          </p:cNvPr>
          <p:cNvSpPr/>
          <p:nvPr/>
        </p:nvSpPr>
        <p:spPr>
          <a:xfrm>
            <a:off x="5303522" y="4421436"/>
            <a:ext cx="2352318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Faster Cure Time</a:t>
            </a:r>
            <a:endParaRPr lang="en-US" sz="1850" dirty="0"/>
          </a:p>
        </p:txBody>
      </p:sp>
      <p:sp>
        <p:nvSpPr>
          <p:cNvPr id="66" name="Text 21">
            <a:extLst>
              <a:ext uri="{FF2B5EF4-FFF2-40B4-BE49-F238E27FC236}">
                <a16:creationId xmlns:a16="http://schemas.microsoft.com/office/drawing/2014/main" id="{D8A75FD2-F535-F416-E3DF-E9B85BD2B1ED}"/>
              </a:ext>
            </a:extLst>
          </p:cNvPr>
          <p:cNvSpPr/>
          <p:nvPr/>
        </p:nvSpPr>
        <p:spPr>
          <a:xfrm>
            <a:off x="4777156" y="4845445"/>
            <a:ext cx="2808024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Speeds up installation and allows earlier finishing, boosting job-site productivity and throughput.</a:t>
            </a:r>
            <a:endParaRPr lang="en-US" sz="1450" dirty="0"/>
          </a:p>
        </p:txBody>
      </p:sp>
      <p:sp>
        <p:nvSpPr>
          <p:cNvPr id="67" name="Shape 22">
            <a:extLst>
              <a:ext uri="{FF2B5EF4-FFF2-40B4-BE49-F238E27FC236}">
                <a16:creationId xmlns:a16="http://schemas.microsoft.com/office/drawing/2014/main" id="{D64C3779-B6C5-EF6B-A9C7-6EFBC4838539}"/>
              </a:ext>
            </a:extLst>
          </p:cNvPr>
          <p:cNvSpPr/>
          <p:nvPr/>
        </p:nvSpPr>
        <p:spPr>
          <a:xfrm>
            <a:off x="8001805" y="4085231"/>
            <a:ext cx="3410550" cy="1857020"/>
          </a:xfrm>
          <a:prstGeom prst="roundRect">
            <a:avLst>
              <a:gd name="adj" fmla="val 3220"/>
            </a:avLst>
          </a:prstGeom>
          <a:solidFill>
            <a:schemeClr val="accent2">
              <a:lumMod val="40000"/>
              <a:lumOff val="60000"/>
            </a:schemeClr>
          </a:solidFill>
          <a:ln w="7620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8" name="Shape 23">
            <a:extLst>
              <a:ext uri="{FF2B5EF4-FFF2-40B4-BE49-F238E27FC236}">
                <a16:creationId xmlns:a16="http://schemas.microsoft.com/office/drawing/2014/main" id="{7D1F7FD7-A341-0408-4775-32D04176766A}"/>
              </a:ext>
            </a:extLst>
          </p:cNvPr>
          <p:cNvSpPr/>
          <p:nvPr/>
        </p:nvSpPr>
        <p:spPr>
          <a:xfrm>
            <a:off x="8197543" y="4184748"/>
            <a:ext cx="564475" cy="564475"/>
          </a:xfrm>
          <a:prstGeom prst="roundRect">
            <a:avLst>
              <a:gd name="adj" fmla="val 16197503"/>
            </a:avLst>
          </a:prstGeom>
          <a:solidFill>
            <a:srgbClr val="F29452"/>
          </a:solidFill>
          <a:ln>
            <a:solidFill>
              <a:srgbClr val="F29452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69" name="Image 5" descr="preencoded.png">
            <a:extLst>
              <a:ext uri="{FF2B5EF4-FFF2-40B4-BE49-F238E27FC236}">
                <a16:creationId xmlns:a16="http://schemas.microsoft.com/office/drawing/2014/main" id="{7F98B4B1-1A07-EB8F-14CA-867928A2BF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52800" y="4340005"/>
            <a:ext cx="253960" cy="253960"/>
          </a:xfrm>
          <a:prstGeom prst="rect">
            <a:avLst/>
          </a:prstGeom>
        </p:spPr>
      </p:pic>
      <p:sp>
        <p:nvSpPr>
          <p:cNvPr id="70" name="Text 24">
            <a:extLst>
              <a:ext uri="{FF2B5EF4-FFF2-40B4-BE49-F238E27FC236}">
                <a16:creationId xmlns:a16="http://schemas.microsoft.com/office/drawing/2014/main" id="{28209829-A119-8300-94B2-05EE1054769E}"/>
              </a:ext>
            </a:extLst>
          </p:cNvPr>
          <p:cNvSpPr/>
          <p:nvPr/>
        </p:nvSpPr>
        <p:spPr>
          <a:xfrm>
            <a:off x="8867516" y="4414150"/>
            <a:ext cx="2339003" cy="294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Color Consistency</a:t>
            </a:r>
            <a:endParaRPr lang="en-US" sz="1850" dirty="0">
              <a:solidFill>
                <a:srgbClr val="FF0000"/>
              </a:solidFill>
            </a:endParaRPr>
          </a:p>
        </p:txBody>
      </p:sp>
      <p:sp>
        <p:nvSpPr>
          <p:cNvPr id="71" name="Text 25">
            <a:extLst>
              <a:ext uri="{FF2B5EF4-FFF2-40B4-BE49-F238E27FC236}">
                <a16:creationId xmlns:a16="http://schemas.microsoft.com/office/drawing/2014/main" id="{054AD9B2-FB3C-6AEC-8FD8-D0725231CBEC}"/>
              </a:ext>
            </a:extLst>
          </p:cNvPr>
          <p:cNvSpPr/>
          <p:nvPr/>
        </p:nvSpPr>
        <p:spPr>
          <a:xfrm>
            <a:off x="8271246" y="4749222"/>
            <a:ext cx="3242009" cy="903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50"/>
              </a:lnSpc>
            </a:pPr>
            <a:r>
              <a:rPr lang="en-US" sz="1450" dirty="0">
                <a:latin typeface="Inter" panose="020B0604020202020204" charset="0"/>
                <a:ea typeface="Inter" panose="020B0604020202020204" charset="0"/>
              </a:rPr>
              <a:t>Achieve a consistent color match </a:t>
            </a:r>
          </a:p>
          <a:p>
            <a:pPr>
              <a:lnSpc>
                <a:spcPts val="2350"/>
              </a:lnSpc>
            </a:pPr>
            <a:r>
              <a:rPr lang="en-US" sz="1450" dirty="0">
                <a:latin typeface="Inter" panose="020B0604020202020204" charset="0"/>
                <a:ea typeface="Inter" panose="020B0604020202020204" charset="0"/>
              </a:rPr>
              <a:t>every time with ease, enabled by</a:t>
            </a:r>
          </a:p>
          <a:p>
            <a:pPr>
              <a:lnSpc>
                <a:spcPts val="2350"/>
              </a:lnSpc>
            </a:pPr>
            <a:r>
              <a:rPr lang="en-US" sz="1450" dirty="0">
                <a:latin typeface="Inter" panose="020B0604020202020204" charset="0"/>
                <a:ea typeface="Inter" panose="020B0604020202020204" charset="0"/>
              </a:rPr>
              <a:t>the precision of Integra color match tools</a:t>
            </a:r>
            <a:r>
              <a:rPr lang="en-US" sz="1600" dirty="0">
                <a:latin typeface="Inter" panose="020B0604020202020204" charset="0"/>
                <a:ea typeface="Inter" panose="020B0604020202020204" charset="0"/>
              </a:rPr>
              <a:t>.</a:t>
            </a:r>
            <a:endParaRPr lang="en-US" sz="1450" dirty="0">
              <a:latin typeface="Inter" panose="020B0604020202020204" charset="0"/>
              <a:ea typeface="Inter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7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0">
            <a:extLst>
              <a:ext uri="{FF2B5EF4-FFF2-40B4-BE49-F238E27FC236}">
                <a16:creationId xmlns:a16="http://schemas.microsoft.com/office/drawing/2014/main" id="{53F40CA0-891E-D46A-BE99-CE65AF9B97C8}"/>
              </a:ext>
            </a:extLst>
          </p:cNvPr>
          <p:cNvSpPr/>
          <p:nvPr/>
        </p:nvSpPr>
        <p:spPr>
          <a:xfrm>
            <a:off x="838199" y="412959"/>
            <a:ext cx="659225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The Numbers Tell the Story</a:t>
            </a:r>
            <a:endParaRPr lang="en-US" sz="3900" dirty="0"/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2CCB4FF9-EA5E-9D26-4E48-39CB244520A8}"/>
              </a:ext>
            </a:extLst>
          </p:cNvPr>
          <p:cNvSpPr/>
          <p:nvPr/>
        </p:nvSpPr>
        <p:spPr>
          <a:xfrm>
            <a:off x="838199" y="1033037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buNone/>
            </a:pPr>
            <a:r>
              <a:rPr lang="en-US" sz="28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Horizon's performance advantages aren't marketing hype —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they're backed by rigorous testing and real-world validation.</a:t>
            </a:r>
            <a:endParaRPr lang="en-US" sz="2800" dirty="0"/>
          </a:p>
        </p:txBody>
      </p:sp>
      <p:sp>
        <p:nvSpPr>
          <p:cNvPr id="8" name="Text 2">
            <a:extLst>
              <a:ext uri="{FF2B5EF4-FFF2-40B4-BE49-F238E27FC236}">
                <a16:creationId xmlns:a16="http://schemas.microsoft.com/office/drawing/2014/main" id="{EE0D88AB-C307-A8AD-A72E-09A906085C0B}"/>
              </a:ext>
            </a:extLst>
          </p:cNvPr>
          <p:cNvSpPr/>
          <p:nvPr/>
        </p:nvSpPr>
        <p:spPr>
          <a:xfrm>
            <a:off x="2567006" y="2664354"/>
            <a:ext cx="4182189" cy="6549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50"/>
              </a:lnSpc>
              <a:buNone/>
            </a:pPr>
            <a:r>
              <a:rPr lang="en-US" sz="51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10x</a:t>
            </a:r>
            <a:endParaRPr lang="en-US" sz="5150" dirty="0"/>
          </a:p>
        </p:txBody>
      </p:sp>
      <p:sp>
        <p:nvSpPr>
          <p:cNvPr id="9" name="Text 3">
            <a:extLst>
              <a:ext uri="{FF2B5EF4-FFF2-40B4-BE49-F238E27FC236}">
                <a16:creationId xmlns:a16="http://schemas.microsoft.com/office/drawing/2014/main" id="{A6A6FC5D-F84D-82D4-A86F-22D8CE36C2F9}"/>
              </a:ext>
            </a:extLst>
          </p:cNvPr>
          <p:cNvSpPr/>
          <p:nvPr/>
        </p:nvSpPr>
        <p:spPr>
          <a:xfrm>
            <a:off x="3417588" y="356732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Less Yellowing</a:t>
            </a:r>
            <a:endParaRPr lang="en-US" sz="1950" dirty="0"/>
          </a:p>
        </p:txBody>
      </p:sp>
      <p:sp>
        <p:nvSpPr>
          <p:cNvPr id="10" name="Text 4">
            <a:extLst>
              <a:ext uri="{FF2B5EF4-FFF2-40B4-BE49-F238E27FC236}">
                <a16:creationId xmlns:a16="http://schemas.microsoft.com/office/drawing/2014/main" id="{9F9BCEF2-D748-BA0A-9E77-057947D22ACD}"/>
              </a:ext>
            </a:extLst>
          </p:cNvPr>
          <p:cNvSpPr/>
          <p:nvPr/>
        </p:nvSpPr>
        <p:spPr>
          <a:xfrm>
            <a:off x="2567006" y="3996544"/>
            <a:ext cx="4182189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Compared to leading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competitors in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outdoor UV weathering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tests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(</a:t>
            </a:r>
            <a:r>
              <a:rPr lang="en-US" sz="1550" dirty="0">
                <a:latin typeface="Inter" pitchFamily="34" charset="0"/>
                <a:ea typeface="Inter" pitchFamily="34" charset="-122"/>
                <a:cs typeface="Inter" pitchFamily="34" charset="-120"/>
              </a:rPr>
              <a:t>as measured by ∆E</a:t>
            </a: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)</a:t>
            </a:r>
            <a:endParaRPr lang="en-US" sz="15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382A3DF5-ADBA-29BB-B273-0A31443D7871}"/>
              </a:ext>
            </a:extLst>
          </p:cNvPr>
          <p:cNvSpPr/>
          <p:nvPr/>
        </p:nvSpPr>
        <p:spPr>
          <a:xfrm>
            <a:off x="444065" y="3577027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Bond Strength</a:t>
            </a:r>
            <a:endParaRPr lang="en-US" sz="195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60A8A98F-8EC4-8DE6-E4C0-19C82712B88A}"/>
              </a:ext>
            </a:extLst>
          </p:cNvPr>
          <p:cNvSpPr/>
          <p:nvPr/>
        </p:nvSpPr>
        <p:spPr>
          <a:xfrm>
            <a:off x="-406637" y="4021257"/>
            <a:ext cx="4182308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Higher tensile and shear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strength on premium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surfaces</a:t>
            </a:r>
            <a:endParaRPr lang="en-US" sz="1550" dirty="0"/>
          </a:p>
        </p:txBody>
      </p:sp>
      <p:sp>
        <p:nvSpPr>
          <p:cNvPr id="14" name="Text 8">
            <a:extLst>
              <a:ext uri="{FF2B5EF4-FFF2-40B4-BE49-F238E27FC236}">
                <a16:creationId xmlns:a16="http://schemas.microsoft.com/office/drawing/2014/main" id="{8F3F28FD-D142-BEB7-CAE4-E7F2EE2182D2}"/>
              </a:ext>
            </a:extLst>
          </p:cNvPr>
          <p:cNvSpPr/>
          <p:nvPr/>
        </p:nvSpPr>
        <p:spPr>
          <a:xfrm>
            <a:off x="5642931" y="2689067"/>
            <a:ext cx="4182308" cy="6549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50"/>
              </a:lnSpc>
              <a:buNone/>
            </a:pPr>
            <a:r>
              <a:rPr lang="en-US" sz="51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100+</a:t>
            </a:r>
            <a:endParaRPr lang="en-US" sz="5150" dirty="0"/>
          </a:p>
        </p:txBody>
      </p:sp>
      <p:sp>
        <p:nvSpPr>
          <p:cNvPr id="15" name="Text 9">
            <a:extLst>
              <a:ext uri="{FF2B5EF4-FFF2-40B4-BE49-F238E27FC236}">
                <a16:creationId xmlns:a16="http://schemas.microsoft.com/office/drawing/2014/main" id="{53E51EAC-FF6C-842E-5034-C819A79D6FBF}"/>
              </a:ext>
            </a:extLst>
          </p:cNvPr>
          <p:cNvSpPr/>
          <p:nvPr/>
        </p:nvSpPr>
        <p:spPr>
          <a:xfrm>
            <a:off x="6479138" y="3581382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Color Options</a:t>
            </a:r>
            <a:endParaRPr lang="en-US" sz="1950" dirty="0"/>
          </a:p>
        </p:txBody>
      </p:sp>
      <p:sp>
        <p:nvSpPr>
          <p:cNvPr id="16" name="Text 10">
            <a:extLst>
              <a:ext uri="{FF2B5EF4-FFF2-40B4-BE49-F238E27FC236}">
                <a16:creationId xmlns:a16="http://schemas.microsoft.com/office/drawing/2014/main" id="{8243506B-FB8E-6632-6A89-6FD8E0D27F3F}"/>
              </a:ext>
            </a:extLst>
          </p:cNvPr>
          <p:cNvSpPr/>
          <p:nvPr/>
        </p:nvSpPr>
        <p:spPr>
          <a:xfrm>
            <a:off x="5642931" y="4021257"/>
            <a:ext cx="4182308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Expertly matched to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popular surface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decors</a:t>
            </a:r>
            <a:endParaRPr lang="en-US" sz="1550" dirty="0"/>
          </a:p>
        </p:txBody>
      </p:sp>
      <p:sp>
        <p:nvSpPr>
          <p:cNvPr id="17" name="Shape 4">
            <a:extLst>
              <a:ext uri="{FF2B5EF4-FFF2-40B4-BE49-F238E27FC236}">
                <a16:creationId xmlns:a16="http://schemas.microsoft.com/office/drawing/2014/main" id="{43C15F9E-0F4A-0028-3469-BDBD7DF5AB3B}"/>
              </a:ext>
            </a:extLst>
          </p:cNvPr>
          <p:cNvSpPr/>
          <p:nvPr/>
        </p:nvSpPr>
        <p:spPr>
          <a:xfrm rot="5400000" flipV="1">
            <a:off x="1554554" y="4083365"/>
            <a:ext cx="3362001" cy="45719"/>
          </a:xfrm>
          <a:prstGeom prst="roundRect">
            <a:avLst>
              <a:gd name="adj" fmla="val 68623"/>
            </a:avLst>
          </a:prstGeom>
          <a:solidFill>
            <a:srgbClr val="EE9034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8" name="Shape 4">
            <a:extLst>
              <a:ext uri="{FF2B5EF4-FFF2-40B4-BE49-F238E27FC236}">
                <a16:creationId xmlns:a16="http://schemas.microsoft.com/office/drawing/2014/main" id="{3C2A079D-0510-D772-393C-AAD2D0E9F75D}"/>
              </a:ext>
            </a:extLst>
          </p:cNvPr>
          <p:cNvSpPr/>
          <p:nvPr/>
        </p:nvSpPr>
        <p:spPr>
          <a:xfrm rot="5400000" flipV="1">
            <a:off x="4686857" y="4083365"/>
            <a:ext cx="3362001" cy="45719"/>
          </a:xfrm>
          <a:prstGeom prst="roundRect">
            <a:avLst>
              <a:gd name="adj" fmla="val 68623"/>
            </a:avLst>
          </a:prstGeom>
          <a:solidFill>
            <a:srgbClr val="EE9034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8">
            <a:extLst>
              <a:ext uri="{FF2B5EF4-FFF2-40B4-BE49-F238E27FC236}">
                <a16:creationId xmlns:a16="http://schemas.microsoft.com/office/drawing/2014/main" id="{D761197D-3302-5C1A-0ECB-20A4B0850B98}"/>
              </a:ext>
            </a:extLst>
          </p:cNvPr>
          <p:cNvSpPr/>
          <p:nvPr/>
        </p:nvSpPr>
        <p:spPr>
          <a:xfrm>
            <a:off x="-406636" y="2689067"/>
            <a:ext cx="4182308" cy="6549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50"/>
              </a:lnSpc>
              <a:buNone/>
            </a:pPr>
            <a:r>
              <a:rPr lang="en-US" sz="51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2x</a:t>
            </a:r>
            <a:endParaRPr lang="en-US" sz="5150" dirty="0"/>
          </a:p>
        </p:txBody>
      </p:sp>
      <p:sp>
        <p:nvSpPr>
          <p:cNvPr id="19" name="Shape 4">
            <a:extLst>
              <a:ext uri="{FF2B5EF4-FFF2-40B4-BE49-F238E27FC236}">
                <a16:creationId xmlns:a16="http://schemas.microsoft.com/office/drawing/2014/main" id="{9D6F8A45-3861-1F3B-CA09-9456234A08BD}"/>
              </a:ext>
            </a:extLst>
          </p:cNvPr>
          <p:cNvSpPr/>
          <p:nvPr/>
        </p:nvSpPr>
        <p:spPr>
          <a:xfrm rot="5400000" flipV="1">
            <a:off x="7279042" y="4083365"/>
            <a:ext cx="3362001" cy="45719"/>
          </a:xfrm>
          <a:prstGeom prst="roundRect">
            <a:avLst>
              <a:gd name="adj" fmla="val 68623"/>
            </a:avLst>
          </a:prstGeom>
          <a:solidFill>
            <a:srgbClr val="EE9034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0" name="Text 8">
            <a:extLst>
              <a:ext uri="{FF2B5EF4-FFF2-40B4-BE49-F238E27FC236}">
                <a16:creationId xmlns:a16="http://schemas.microsoft.com/office/drawing/2014/main" id="{FD7BC654-BCE4-EEC2-B728-70575CE8BC9D}"/>
              </a:ext>
            </a:extLst>
          </p:cNvPr>
          <p:cNvSpPr/>
          <p:nvPr/>
        </p:nvSpPr>
        <p:spPr>
          <a:xfrm>
            <a:off x="8436152" y="2664354"/>
            <a:ext cx="4182308" cy="6549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150"/>
              </a:lnSpc>
              <a:buNone/>
            </a:pPr>
            <a:r>
              <a:rPr lang="en-US" sz="51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230+</a:t>
            </a:r>
            <a:endParaRPr lang="en-US" sz="5150" dirty="0"/>
          </a:p>
        </p:txBody>
      </p:sp>
      <p:sp>
        <p:nvSpPr>
          <p:cNvPr id="21" name="Text 9">
            <a:extLst>
              <a:ext uri="{FF2B5EF4-FFF2-40B4-BE49-F238E27FC236}">
                <a16:creationId xmlns:a16="http://schemas.microsoft.com/office/drawing/2014/main" id="{60B6BF1D-CCF3-5C71-2164-AC489EF8B8E8}"/>
              </a:ext>
            </a:extLst>
          </p:cNvPr>
          <p:cNvSpPr/>
          <p:nvPr/>
        </p:nvSpPr>
        <p:spPr>
          <a:xfrm>
            <a:off x="9267030" y="357918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Temp Cycle Hours</a:t>
            </a:r>
            <a:endParaRPr lang="en-US" sz="1950" dirty="0"/>
          </a:p>
        </p:txBody>
      </p:sp>
      <p:sp>
        <p:nvSpPr>
          <p:cNvPr id="22" name="Text 10">
            <a:extLst>
              <a:ext uri="{FF2B5EF4-FFF2-40B4-BE49-F238E27FC236}">
                <a16:creationId xmlns:a16="http://schemas.microsoft.com/office/drawing/2014/main" id="{20860DB8-AB67-48B8-7A0D-DFCB93A9CECF}"/>
              </a:ext>
            </a:extLst>
          </p:cNvPr>
          <p:cNvSpPr/>
          <p:nvPr/>
        </p:nvSpPr>
        <p:spPr>
          <a:xfrm>
            <a:off x="8511917" y="4021257"/>
            <a:ext cx="4182308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</a:rPr>
              <a:t>ASTM D1183-03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</a:rPr>
              <a:t>Resistance of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</a:rPr>
              <a:t>Adhesives to Cyclic Laboratory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</a:rPr>
              <a:t> Aging (each cycle)</a:t>
            </a:r>
          </a:p>
        </p:txBody>
      </p:sp>
    </p:spTree>
    <p:extLst>
      <p:ext uri="{BB962C8B-B14F-4D97-AF65-F5344CB8AC3E}">
        <p14:creationId xmlns:p14="http://schemas.microsoft.com/office/powerpoint/2010/main" val="110235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0">
            <a:extLst>
              <a:ext uri="{FF2B5EF4-FFF2-40B4-BE49-F238E27FC236}">
                <a16:creationId xmlns:a16="http://schemas.microsoft.com/office/drawing/2014/main" id="{E5C530DB-6581-1EBE-6327-56561E834E43}"/>
              </a:ext>
            </a:extLst>
          </p:cNvPr>
          <p:cNvSpPr/>
          <p:nvPr/>
        </p:nvSpPr>
        <p:spPr>
          <a:xfrm>
            <a:off x="667118" y="504215"/>
            <a:ext cx="1117592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Product Transition: Simplify Your Inventory</a:t>
            </a:r>
            <a:endParaRPr lang="en-US" sz="390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9B4CCBC7-B89F-99C7-3E79-6713E26104E2}"/>
              </a:ext>
            </a:extLst>
          </p:cNvPr>
          <p:cNvSpPr/>
          <p:nvPr/>
        </p:nvSpPr>
        <p:spPr>
          <a:xfrm>
            <a:off x="667118" y="1033364"/>
            <a:ext cx="9199717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Horizon represents a strategic SKU rationalization that benefits both distributors and their customers. We're replacing Zero and Ultra with a single, superior product that outperforms both predecessors across every metric.</a:t>
            </a:r>
            <a:endParaRPr lang="en-US" sz="1550" dirty="0"/>
          </a:p>
        </p:txBody>
      </p:sp>
      <p:sp>
        <p:nvSpPr>
          <p:cNvPr id="8" name="Text 2">
            <a:extLst>
              <a:ext uri="{FF2B5EF4-FFF2-40B4-BE49-F238E27FC236}">
                <a16:creationId xmlns:a16="http://schemas.microsoft.com/office/drawing/2014/main" id="{67CAD352-55CE-2885-5280-B8E23AA7EF3B}"/>
              </a:ext>
            </a:extLst>
          </p:cNvPr>
          <p:cNvSpPr/>
          <p:nvPr/>
        </p:nvSpPr>
        <p:spPr>
          <a:xfrm>
            <a:off x="1439323" y="3014246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Zero to Horizon</a:t>
            </a:r>
            <a:endParaRPr lang="en-US" sz="1950" dirty="0"/>
          </a:p>
        </p:txBody>
      </p:sp>
      <p:sp>
        <p:nvSpPr>
          <p:cNvPr id="9" name="Text 3">
            <a:extLst>
              <a:ext uri="{FF2B5EF4-FFF2-40B4-BE49-F238E27FC236}">
                <a16:creationId xmlns:a16="http://schemas.microsoft.com/office/drawing/2014/main" id="{604E9EA8-1246-ADE7-82DC-879C1A83D370}"/>
              </a:ext>
            </a:extLst>
          </p:cNvPr>
          <p:cNvSpPr/>
          <p:nvPr/>
        </p:nvSpPr>
        <p:spPr>
          <a:xfrm>
            <a:off x="1439323" y="3443466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Part number changes</a:t>
            </a:r>
            <a:endParaRPr lang="en-US" sz="1550" dirty="0"/>
          </a:p>
        </p:txBody>
      </p:sp>
      <p:sp>
        <p:nvSpPr>
          <p:cNvPr id="10" name="Text 4">
            <a:extLst>
              <a:ext uri="{FF2B5EF4-FFF2-40B4-BE49-F238E27FC236}">
                <a16:creationId xmlns:a16="http://schemas.microsoft.com/office/drawing/2014/main" id="{0203BF01-E6C6-6316-AC47-690F87AE2152}"/>
              </a:ext>
            </a:extLst>
          </p:cNvPr>
          <p:cNvSpPr/>
          <p:nvPr/>
        </p:nvSpPr>
        <p:spPr>
          <a:xfrm>
            <a:off x="1439323" y="3830420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SDS/TDS updates</a:t>
            </a:r>
            <a:endParaRPr lang="en-US" sz="15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757FD32E-1CC3-C897-6FDA-028FB85297FD}"/>
              </a:ext>
            </a:extLst>
          </p:cNvPr>
          <p:cNvSpPr/>
          <p:nvPr/>
        </p:nvSpPr>
        <p:spPr>
          <a:xfrm>
            <a:off x="1439323" y="4217373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New label design</a:t>
            </a:r>
            <a:endParaRPr lang="en-US" sz="1550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722E1960-DCEF-220C-1FDC-C286BD96C3D6}"/>
              </a:ext>
            </a:extLst>
          </p:cNvPr>
          <p:cNvSpPr/>
          <p:nvPr/>
        </p:nvSpPr>
        <p:spPr>
          <a:xfrm>
            <a:off x="4814672" y="3014246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Ultra to Horizon</a:t>
            </a:r>
            <a:endParaRPr lang="en-US" sz="19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572A6E98-C03E-FAB9-1B30-EFA2F9FB9BFC}"/>
              </a:ext>
            </a:extLst>
          </p:cNvPr>
          <p:cNvSpPr/>
          <p:nvPr/>
        </p:nvSpPr>
        <p:spPr>
          <a:xfrm>
            <a:off x="4814672" y="3443466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Part number changes</a:t>
            </a:r>
            <a:endParaRPr lang="en-US" sz="15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244641BB-FB6A-7023-D0A3-AB77EF57D43F}"/>
              </a:ext>
            </a:extLst>
          </p:cNvPr>
          <p:cNvSpPr/>
          <p:nvPr/>
        </p:nvSpPr>
        <p:spPr>
          <a:xfrm>
            <a:off x="4814672" y="3830420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SDS/TDS updates</a:t>
            </a:r>
            <a:endParaRPr lang="en-US" sz="1550" dirty="0"/>
          </a:p>
        </p:txBody>
      </p:sp>
      <p:sp>
        <p:nvSpPr>
          <p:cNvPr id="16" name="Text 9">
            <a:extLst>
              <a:ext uri="{FF2B5EF4-FFF2-40B4-BE49-F238E27FC236}">
                <a16:creationId xmlns:a16="http://schemas.microsoft.com/office/drawing/2014/main" id="{2A676B37-A3D4-1CFF-04CC-334BD895F340}"/>
              </a:ext>
            </a:extLst>
          </p:cNvPr>
          <p:cNvSpPr/>
          <p:nvPr/>
        </p:nvSpPr>
        <p:spPr>
          <a:xfrm>
            <a:off x="4814672" y="4217373"/>
            <a:ext cx="395085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New label design</a:t>
            </a:r>
            <a:endParaRPr lang="en-US" sz="1550" dirty="0"/>
          </a:p>
        </p:txBody>
      </p:sp>
      <p:sp>
        <p:nvSpPr>
          <p:cNvPr id="18" name="Text 10">
            <a:extLst>
              <a:ext uri="{FF2B5EF4-FFF2-40B4-BE49-F238E27FC236}">
                <a16:creationId xmlns:a16="http://schemas.microsoft.com/office/drawing/2014/main" id="{91C80420-B9ED-2454-0E34-B7B69337C838}"/>
              </a:ext>
            </a:extLst>
          </p:cNvPr>
          <p:cNvSpPr/>
          <p:nvPr/>
        </p:nvSpPr>
        <p:spPr>
          <a:xfrm>
            <a:off x="8190021" y="3014246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The Result</a:t>
            </a:r>
            <a:endParaRPr lang="en-US" sz="1950" dirty="0"/>
          </a:p>
        </p:txBody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44953444-6545-9508-CDD9-812BBE66BDEA}"/>
              </a:ext>
            </a:extLst>
          </p:cNvPr>
          <p:cNvSpPr/>
          <p:nvPr/>
        </p:nvSpPr>
        <p:spPr>
          <a:xfrm>
            <a:off x="8190021" y="3443466"/>
            <a:ext cx="3950851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One premium product</a:t>
            </a: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that 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eliminates confusion, reduces 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inventory complexity, and delivers 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superior performance.</a:t>
            </a:r>
            <a:endParaRPr lang="en-US" sz="1550" dirty="0"/>
          </a:p>
        </p:txBody>
      </p:sp>
      <p:sp>
        <p:nvSpPr>
          <p:cNvPr id="20" name="Shape 12">
            <a:extLst>
              <a:ext uri="{FF2B5EF4-FFF2-40B4-BE49-F238E27FC236}">
                <a16:creationId xmlns:a16="http://schemas.microsoft.com/office/drawing/2014/main" id="{5CE31EFB-791F-B791-3F92-F5ADD9AA85A3}"/>
              </a:ext>
            </a:extLst>
          </p:cNvPr>
          <p:cNvSpPr/>
          <p:nvPr/>
        </p:nvSpPr>
        <p:spPr>
          <a:xfrm>
            <a:off x="1162172" y="4956513"/>
            <a:ext cx="10189769" cy="1069606"/>
          </a:xfrm>
          <a:prstGeom prst="roundRect">
            <a:avLst>
              <a:gd name="adj" fmla="val 7182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2" name="Text 13">
            <a:extLst>
              <a:ext uri="{FF2B5EF4-FFF2-40B4-BE49-F238E27FC236}">
                <a16:creationId xmlns:a16="http://schemas.microsoft.com/office/drawing/2014/main" id="{2479EAC9-34B2-F61A-8D01-0119AF4F6BFA}"/>
              </a:ext>
            </a:extLst>
          </p:cNvPr>
          <p:cNvSpPr/>
          <p:nvPr/>
        </p:nvSpPr>
        <p:spPr>
          <a:xfrm>
            <a:off x="1341782" y="5075575"/>
            <a:ext cx="117740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Important:</a:t>
            </a: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All product transitions include updated part numbers, safety data sheets, technical data sheets, and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packaging. Plan accordingly for inventory management.</a:t>
            </a:r>
            <a:endParaRPr lang="en-US" sz="155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BE9A044-E8D5-39CF-E332-E48D0F947FBE}"/>
              </a:ext>
            </a:extLst>
          </p:cNvPr>
          <p:cNvGrpSpPr/>
          <p:nvPr/>
        </p:nvGrpSpPr>
        <p:grpSpPr>
          <a:xfrm>
            <a:off x="591108" y="2249106"/>
            <a:ext cx="3753370" cy="695726"/>
            <a:chOff x="3080" y="1642482"/>
            <a:chExt cx="3753370" cy="1501348"/>
          </a:xfrm>
        </p:grpSpPr>
        <p:sp>
          <p:nvSpPr>
            <p:cNvPr id="39" name="Arrow: Chevron 38">
              <a:extLst>
                <a:ext uri="{FF2B5EF4-FFF2-40B4-BE49-F238E27FC236}">
                  <a16:creationId xmlns:a16="http://schemas.microsoft.com/office/drawing/2014/main" id="{5C595E82-0F6E-9E09-BFE1-AF2228EF2158}"/>
                </a:ext>
              </a:extLst>
            </p:cNvPr>
            <p:cNvSpPr/>
            <p:nvPr/>
          </p:nvSpPr>
          <p:spPr>
            <a:xfrm>
              <a:off x="3080" y="1642482"/>
              <a:ext cx="3753370" cy="1501348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Arrow: Chevron 4">
              <a:extLst>
                <a:ext uri="{FF2B5EF4-FFF2-40B4-BE49-F238E27FC236}">
                  <a16:creationId xmlns:a16="http://schemas.microsoft.com/office/drawing/2014/main" id="{5332F76F-DCFF-E882-9BA6-E8F7ADFB6AA7}"/>
                </a:ext>
              </a:extLst>
            </p:cNvPr>
            <p:cNvSpPr txBox="1"/>
            <p:nvPr/>
          </p:nvSpPr>
          <p:spPr>
            <a:xfrm>
              <a:off x="753754" y="1642482"/>
              <a:ext cx="2252022" cy="15013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0033" tIns="86678" rIns="86678" bIns="86678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6500" kern="1200" dirty="0"/>
                <a:t>1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23DB983-0189-5C38-EA04-4A0404ACD8F2}"/>
              </a:ext>
            </a:extLst>
          </p:cNvPr>
          <p:cNvGrpSpPr/>
          <p:nvPr/>
        </p:nvGrpSpPr>
        <p:grpSpPr>
          <a:xfrm>
            <a:off x="4136724" y="2246565"/>
            <a:ext cx="3753370" cy="695726"/>
            <a:chOff x="3381114" y="1642482"/>
            <a:chExt cx="3753370" cy="1501348"/>
          </a:xfrm>
        </p:grpSpPr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44CFC6AA-A0A0-5E2F-AB0E-5DE5ED3A47B4}"/>
                </a:ext>
              </a:extLst>
            </p:cNvPr>
            <p:cNvSpPr/>
            <p:nvPr/>
          </p:nvSpPr>
          <p:spPr>
            <a:xfrm>
              <a:off x="3381114" y="1642482"/>
              <a:ext cx="3753370" cy="1501348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240708"/>
                <a:satOff val="5083"/>
                <a:lumOff val="13541"/>
                <a:alphaOff val="0"/>
              </a:schemeClr>
            </a:fillRef>
            <a:effectRef idx="0">
              <a:schemeClr val="accent2">
                <a:shade val="80000"/>
                <a:hueOff val="-240708"/>
                <a:satOff val="5083"/>
                <a:lumOff val="1354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Arrow: Chevron 6">
              <a:extLst>
                <a:ext uri="{FF2B5EF4-FFF2-40B4-BE49-F238E27FC236}">
                  <a16:creationId xmlns:a16="http://schemas.microsoft.com/office/drawing/2014/main" id="{69A02ADF-11AD-2A52-4158-4654F2B53A63}"/>
                </a:ext>
              </a:extLst>
            </p:cNvPr>
            <p:cNvSpPr txBox="1"/>
            <p:nvPr/>
          </p:nvSpPr>
          <p:spPr>
            <a:xfrm>
              <a:off x="4131788" y="1642482"/>
              <a:ext cx="2252022" cy="15013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0033" tIns="86678" rIns="86678" bIns="86678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6500" kern="1200" dirty="0"/>
                <a:t>2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6C97A3B-532F-D1DE-DDBB-066108A921C3}"/>
              </a:ext>
            </a:extLst>
          </p:cNvPr>
          <p:cNvGrpSpPr/>
          <p:nvPr/>
        </p:nvGrpSpPr>
        <p:grpSpPr>
          <a:xfrm>
            <a:off x="7638644" y="2246793"/>
            <a:ext cx="3753370" cy="695726"/>
            <a:chOff x="6759148" y="1642482"/>
            <a:chExt cx="3753370" cy="1501348"/>
          </a:xfrm>
        </p:grpSpPr>
        <p:sp>
          <p:nvSpPr>
            <p:cNvPr id="35" name="Arrow: Chevron 34">
              <a:extLst>
                <a:ext uri="{FF2B5EF4-FFF2-40B4-BE49-F238E27FC236}">
                  <a16:creationId xmlns:a16="http://schemas.microsoft.com/office/drawing/2014/main" id="{E5F49473-AA2A-EA57-2C0A-C7FE9A286980}"/>
                </a:ext>
              </a:extLst>
            </p:cNvPr>
            <p:cNvSpPr/>
            <p:nvPr/>
          </p:nvSpPr>
          <p:spPr>
            <a:xfrm>
              <a:off x="6759148" y="1642482"/>
              <a:ext cx="3753370" cy="1501348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481415"/>
                <a:satOff val="10166"/>
                <a:lumOff val="27081"/>
                <a:alphaOff val="0"/>
              </a:schemeClr>
            </a:fillRef>
            <a:effectRef idx="0">
              <a:schemeClr val="accent2">
                <a:shade val="80000"/>
                <a:hueOff val="-481415"/>
                <a:satOff val="10166"/>
                <a:lumOff val="2708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Arrow: Chevron 8">
              <a:extLst>
                <a:ext uri="{FF2B5EF4-FFF2-40B4-BE49-F238E27FC236}">
                  <a16:creationId xmlns:a16="http://schemas.microsoft.com/office/drawing/2014/main" id="{A3F73ECD-C13A-1929-B76A-DD9A01A8320E}"/>
                </a:ext>
              </a:extLst>
            </p:cNvPr>
            <p:cNvSpPr txBox="1"/>
            <p:nvPr/>
          </p:nvSpPr>
          <p:spPr>
            <a:xfrm>
              <a:off x="7509822" y="1642482"/>
              <a:ext cx="2252022" cy="15013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0033" tIns="86678" rIns="86678" bIns="86678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6500" kern="1200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6205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0">
            <a:extLst>
              <a:ext uri="{FF2B5EF4-FFF2-40B4-BE49-F238E27FC236}">
                <a16:creationId xmlns:a16="http://schemas.microsoft.com/office/drawing/2014/main" id="{F46FC269-E6B1-0F15-A361-3471CFB09FD0}"/>
              </a:ext>
            </a:extLst>
          </p:cNvPr>
          <p:cNvSpPr/>
          <p:nvPr/>
        </p:nvSpPr>
        <p:spPr>
          <a:xfrm>
            <a:off x="517044" y="214091"/>
            <a:ext cx="6412468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Engaging Your Team</a:t>
            </a:r>
            <a:endParaRPr lang="en-US" sz="3900" dirty="0"/>
          </a:p>
        </p:txBody>
      </p:sp>
      <p:sp>
        <p:nvSpPr>
          <p:cNvPr id="9" name="Text 1">
            <a:extLst>
              <a:ext uri="{FF2B5EF4-FFF2-40B4-BE49-F238E27FC236}">
                <a16:creationId xmlns:a16="http://schemas.microsoft.com/office/drawing/2014/main" id="{D2DD4173-2DD6-AA3D-4D2A-C68E1ECC64A9}"/>
              </a:ext>
            </a:extLst>
          </p:cNvPr>
          <p:cNvSpPr/>
          <p:nvPr/>
        </p:nvSpPr>
        <p:spPr>
          <a:xfrm>
            <a:off x="517043" y="859924"/>
            <a:ext cx="9666047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Your sales team is our most important partner in making Horizon a market success. We're committed to providing comprehensive training and support to ensure they're confident, knowledgeable, and excited to sell.</a:t>
            </a:r>
            <a:endParaRPr lang="en-US" sz="1550" dirty="0"/>
          </a:p>
        </p:txBody>
      </p:sp>
      <p:sp>
        <p:nvSpPr>
          <p:cNvPr id="10" name="Text 2">
            <a:extLst>
              <a:ext uri="{FF2B5EF4-FFF2-40B4-BE49-F238E27FC236}">
                <a16:creationId xmlns:a16="http://schemas.microsoft.com/office/drawing/2014/main" id="{8ED47719-04CE-2337-010D-7B0DF9662CF5}"/>
              </a:ext>
            </a:extLst>
          </p:cNvPr>
          <p:cNvSpPr/>
          <p:nvPr/>
        </p:nvSpPr>
        <p:spPr>
          <a:xfrm>
            <a:off x="651054" y="1823950"/>
            <a:ext cx="198358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 Light" pitchFamily="34" charset="0"/>
                <a:ea typeface="Inter Light" pitchFamily="34" charset="-122"/>
                <a:cs typeface="Inter Light" pitchFamily="34" charset="-120"/>
              </a:rPr>
              <a:t>01</a:t>
            </a:r>
            <a:endParaRPr lang="en-US" sz="1550" dirty="0"/>
          </a:p>
        </p:txBody>
      </p:sp>
      <p:sp>
        <p:nvSpPr>
          <p:cNvPr id="11" name="Shape 3">
            <a:extLst>
              <a:ext uri="{FF2B5EF4-FFF2-40B4-BE49-F238E27FC236}">
                <a16:creationId xmlns:a16="http://schemas.microsoft.com/office/drawing/2014/main" id="{290A8E4F-8655-9CDD-8553-64E5158FC65B}"/>
              </a:ext>
            </a:extLst>
          </p:cNvPr>
          <p:cNvSpPr/>
          <p:nvPr/>
        </p:nvSpPr>
        <p:spPr>
          <a:xfrm>
            <a:off x="651055" y="2138274"/>
            <a:ext cx="4710452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4">
            <a:extLst>
              <a:ext uri="{FF2B5EF4-FFF2-40B4-BE49-F238E27FC236}">
                <a16:creationId xmlns:a16="http://schemas.microsoft.com/office/drawing/2014/main" id="{CBF4004C-51DA-2A32-32D8-62F2DA6D5FFB}"/>
              </a:ext>
            </a:extLst>
          </p:cNvPr>
          <p:cNvSpPr/>
          <p:nvPr/>
        </p:nvSpPr>
        <p:spPr>
          <a:xfrm>
            <a:off x="651054" y="228317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Training Availability</a:t>
            </a:r>
            <a:endParaRPr lang="en-US" sz="1950" dirty="0"/>
          </a:p>
        </p:txBody>
      </p:sp>
      <p:sp>
        <p:nvSpPr>
          <p:cNvPr id="13" name="Text 5">
            <a:extLst>
              <a:ext uri="{FF2B5EF4-FFF2-40B4-BE49-F238E27FC236}">
                <a16:creationId xmlns:a16="http://schemas.microsoft.com/office/drawing/2014/main" id="{993CFFDD-3D97-9B8F-F072-F7607BE1C9C8}"/>
              </a:ext>
            </a:extLst>
          </p:cNvPr>
          <p:cNvSpPr/>
          <p:nvPr/>
        </p:nvSpPr>
        <p:spPr>
          <a:xfrm>
            <a:off x="651055" y="2712394"/>
            <a:ext cx="4710452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Comprehensive product training launches in early January, with both online and in-person options tailored to your team's needs and schedule.</a:t>
            </a:r>
            <a:endParaRPr lang="en-US" sz="1550" dirty="0"/>
          </a:p>
        </p:txBody>
      </p:sp>
      <p:sp>
        <p:nvSpPr>
          <p:cNvPr id="14" name="Text 6">
            <a:extLst>
              <a:ext uri="{FF2B5EF4-FFF2-40B4-BE49-F238E27FC236}">
                <a16:creationId xmlns:a16="http://schemas.microsoft.com/office/drawing/2014/main" id="{A877F1F5-E34A-880F-259B-45541AE231E3}"/>
              </a:ext>
            </a:extLst>
          </p:cNvPr>
          <p:cNvSpPr/>
          <p:nvPr/>
        </p:nvSpPr>
        <p:spPr>
          <a:xfrm>
            <a:off x="5979154" y="1828621"/>
            <a:ext cx="198358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 Light" pitchFamily="34" charset="0"/>
                <a:ea typeface="Inter Light" pitchFamily="34" charset="-122"/>
                <a:cs typeface="Inter Light" pitchFamily="34" charset="-120"/>
              </a:rPr>
              <a:t>02</a:t>
            </a:r>
            <a:endParaRPr lang="en-US" sz="1550" dirty="0"/>
          </a:p>
        </p:txBody>
      </p:sp>
      <p:sp>
        <p:nvSpPr>
          <p:cNvPr id="16" name="Text 8">
            <a:extLst>
              <a:ext uri="{FF2B5EF4-FFF2-40B4-BE49-F238E27FC236}">
                <a16:creationId xmlns:a16="http://schemas.microsoft.com/office/drawing/2014/main" id="{3C08F0CC-1400-AA65-22D4-5A35B601E788}"/>
              </a:ext>
            </a:extLst>
          </p:cNvPr>
          <p:cNvSpPr/>
          <p:nvPr/>
        </p:nvSpPr>
        <p:spPr>
          <a:xfrm>
            <a:off x="5979154" y="2287845"/>
            <a:ext cx="294024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Online Training Information</a:t>
            </a:r>
            <a:endParaRPr lang="en-US" sz="1950" dirty="0"/>
          </a:p>
        </p:txBody>
      </p:sp>
      <p:sp>
        <p:nvSpPr>
          <p:cNvPr id="17" name="Text 9">
            <a:extLst>
              <a:ext uri="{FF2B5EF4-FFF2-40B4-BE49-F238E27FC236}">
                <a16:creationId xmlns:a16="http://schemas.microsoft.com/office/drawing/2014/main" id="{CDC9C505-69DE-074F-B957-9CC6CB6C2387}"/>
              </a:ext>
            </a:extLst>
          </p:cNvPr>
          <p:cNvSpPr/>
          <p:nvPr/>
        </p:nvSpPr>
        <p:spPr>
          <a:xfrm>
            <a:off x="5979154" y="2717065"/>
            <a:ext cx="6422231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Self-paced digital courses will be available 24/7,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 featuring product demonstrations, competitive 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comparisons, objection handling, and selling strategies.</a:t>
            </a:r>
            <a:endParaRPr lang="en-US" sz="1550" dirty="0"/>
          </a:p>
        </p:txBody>
      </p:sp>
      <p:sp>
        <p:nvSpPr>
          <p:cNvPr id="18" name="Text 10">
            <a:extLst>
              <a:ext uri="{FF2B5EF4-FFF2-40B4-BE49-F238E27FC236}">
                <a16:creationId xmlns:a16="http://schemas.microsoft.com/office/drawing/2014/main" id="{C3CF3546-2012-AC5E-D856-55EB8F8CB750}"/>
              </a:ext>
            </a:extLst>
          </p:cNvPr>
          <p:cNvSpPr/>
          <p:nvPr/>
        </p:nvSpPr>
        <p:spPr>
          <a:xfrm>
            <a:off x="651054" y="4012199"/>
            <a:ext cx="198358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 Light" pitchFamily="34" charset="0"/>
                <a:ea typeface="Inter Light" pitchFamily="34" charset="-122"/>
                <a:cs typeface="Inter Light" pitchFamily="34" charset="-120"/>
              </a:rPr>
              <a:t>03</a:t>
            </a:r>
            <a:endParaRPr lang="en-US" sz="1550" dirty="0"/>
          </a:p>
        </p:txBody>
      </p:sp>
      <p:sp>
        <p:nvSpPr>
          <p:cNvPr id="20" name="Text 12">
            <a:extLst>
              <a:ext uri="{FF2B5EF4-FFF2-40B4-BE49-F238E27FC236}">
                <a16:creationId xmlns:a16="http://schemas.microsoft.com/office/drawing/2014/main" id="{309B5DE2-4962-E720-A218-8C54CACCAAA4}"/>
              </a:ext>
            </a:extLst>
          </p:cNvPr>
          <p:cNvSpPr/>
          <p:nvPr/>
        </p:nvSpPr>
        <p:spPr>
          <a:xfrm>
            <a:off x="651054" y="4471423"/>
            <a:ext cx="340387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In-Person Training Sessions</a:t>
            </a:r>
            <a:endParaRPr lang="en-US" sz="1950" dirty="0"/>
          </a:p>
        </p:txBody>
      </p:sp>
      <p:sp>
        <p:nvSpPr>
          <p:cNvPr id="21" name="Text 13">
            <a:extLst>
              <a:ext uri="{FF2B5EF4-FFF2-40B4-BE49-F238E27FC236}">
                <a16:creationId xmlns:a16="http://schemas.microsoft.com/office/drawing/2014/main" id="{D615991B-D870-823C-0627-55D9089E2538}"/>
              </a:ext>
            </a:extLst>
          </p:cNvPr>
          <p:cNvSpPr/>
          <p:nvPr/>
        </p:nvSpPr>
        <p:spPr>
          <a:xfrm>
            <a:off x="651055" y="4900644"/>
            <a:ext cx="4710452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We're scheduling regional workshops for hands-on product experience. Contact your regional manager to schedule a session for your territory.</a:t>
            </a:r>
            <a:endParaRPr lang="en-US" sz="1550" dirty="0"/>
          </a:p>
        </p:txBody>
      </p:sp>
      <p:sp>
        <p:nvSpPr>
          <p:cNvPr id="22" name="Text 14">
            <a:extLst>
              <a:ext uri="{FF2B5EF4-FFF2-40B4-BE49-F238E27FC236}">
                <a16:creationId xmlns:a16="http://schemas.microsoft.com/office/drawing/2014/main" id="{84058CA3-9A62-DD6D-D5CE-D75271AD35E1}"/>
              </a:ext>
            </a:extLst>
          </p:cNvPr>
          <p:cNvSpPr/>
          <p:nvPr/>
        </p:nvSpPr>
        <p:spPr>
          <a:xfrm>
            <a:off x="5989436" y="4017875"/>
            <a:ext cx="177793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 Light" pitchFamily="34" charset="0"/>
                <a:ea typeface="Inter Light" pitchFamily="34" charset="-122"/>
                <a:cs typeface="Inter Light" pitchFamily="34" charset="-120"/>
              </a:rPr>
              <a:t>04</a:t>
            </a:r>
            <a:endParaRPr lang="en-US" sz="1550" dirty="0"/>
          </a:p>
        </p:txBody>
      </p:sp>
      <p:sp>
        <p:nvSpPr>
          <p:cNvPr id="23" name="Text 16">
            <a:extLst>
              <a:ext uri="{FF2B5EF4-FFF2-40B4-BE49-F238E27FC236}">
                <a16:creationId xmlns:a16="http://schemas.microsoft.com/office/drawing/2014/main" id="{5D9DE5AD-3E9A-8D26-78D9-38330FECC5B8}"/>
              </a:ext>
            </a:extLst>
          </p:cNvPr>
          <p:cNvSpPr/>
          <p:nvPr/>
        </p:nvSpPr>
        <p:spPr>
          <a:xfrm>
            <a:off x="5979154" y="4471423"/>
            <a:ext cx="275269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2000" b="1" dirty="0"/>
              <a:t>Partnered Execution</a:t>
            </a:r>
            <a:endParaRPr lang="en-US" sz="1950" b="1" dirty="0"/>
          </a:p>
        </p:txBody>
      </p:sp>
      <p:sp>
        <p:nvSpPr>
          <p:cNvPr id="24" name="Text 17">
            <a:extLst>
              <a:ext uri="{FF2B5EF4-FFF2-40B4-BE49-F238E27FC236}">
                <a16:creationId xmlns:a16="http://schemas.microsoft.com/office/drawing/2014/main" id="{02D146A6-E0C0-FF20-9313-464A9545F43E}"/>
              </a:ext>
            </a:extLst>
          </p:cNvPr>
          <p:cNvSpPr/>
          <p:nvPr/>
        </p:nvSpPr>
        <p:spPr>
          <a:xfrm>
            <a:off x="5979154" y="4900644"/>
            <a:ext cx="5756389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600" dirty="0">
                <a:latin typeface="Inter" panose="020B0604020202020204" charset="0"/>
                <a:ea typeface="Inter" panose="020B0604020202020204" charset="0"/>
              </a:rPr>
              <a:t>A coordinated marketing plan that aligns campaign development, cadence, collateral and social media </a:t>
            </a:r>
          </a:p>
          <a:p>
            <a:pPr>
              <a:lnSpc>
                <a:spcPts val="2500"/>
              </a:lnSpc>
            </a:pPr>
            <a:r>
              <a:rPr lang="en-US" sz="1600" dirty="0">
                <a:latin typeface="Inter" panose="020B0604020202020204" charset="0"/>
                <a:ea typeface="Inter" panose="020B0604020202020204" charset="0"/>
              </a:rPr>
              <a:t>assets, and incentive programs.</a:t>
            </a:r>
            <a:endParaRPr lang="en-US" sz="1550" dirty="0">
              <a:latin typeface="Inter" panose="020B0604020202020204" charset="0"/>
              <a:ea typeface="Inter" panose="020B0604020202020204" charset="0"/>
            </a:endParaRPr>
          </a:p>
        </p:txBody>
      </p:sp>
      <p:sp>
        <p:nvSpPr>
          <p:cNvPr id="25" name="Shape 3">
            <a:extLst>
              <a:ext uri="{FF2B5EF4-FFF2-40B4-BE49-F238E27FC236}">
                <a16:creationId xmlns:a16="http://schemas.microsoft.com/office/drawing/2014/main" id="{42086BC2-ED85-4925-1364-A9075C160419}"/>
              </a:ext>
            </a:extLst>
          </p:cNvPr>
          <p:cNvSpPr/>
          <p:nvPr/>
        </p:nvSpPr>
        <p:spPr>
          <a:xfrm>
            <a:off x="651054" y="4348002"/>
            <a:ext cx="4710452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6" name="Shape 3">
            <a:extLst>
              <a:ext uri="{FF2B5EF4-FFF2-40B4-BE49-F238E27FC236}">
                <a16:creationId xmlns:a16="http://schemas.microsoft.com/office/drawing/2014/main" id="{FD52E155-A676-5EC2-7B72-0E964B189AC4}"/>
              </a:ext>
            </a:extLst>
          </p:cNvPr>
          <p:cNvSpPr/>
          <p:nvPr/>
        </p:nvSpPr>
        <p:spPr>
          <a:xfrm>
            <a:off x="5979154" y="2150040"/>
            <a:ext cx="4710452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7" name="Shape 3">
            <a:extLst>
              <a:ext uri="{FF2B5EF4-FFF2-40B4-BE49-F238E27FC236}">
                <a16:creationId xmlns:a16="http://schemas.microsoft.com/office/drawing/2014/main" id="{E9F5808B-D552-1742-03C1-5C9B78D7F687}"/>
              </a:ext>
            </a:extLst>
          </p:cNvPr>
          <p:cNvSpPr/>
          <p:nvPr/>
        </p:nvSpPr>
        <p:spPr>
          <a:xfrm>
            <a:off x="5979154" y="4345793"/>
            <a:ext cx="4710452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9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0">
            <a:extLst>
              <a:ext uri="{FF2B5EF4-FFF2-40B4-BE49-F238E27FC236}">
                <a16:creationId xmlns:a16="http://schemas.microsoft.com/office/drawing/2014/main" id="{AD8B2939-039C-67D7-09F6-DD60B779932C}"/>
              </a:ext>
            </a:extLst>
          </p:cNvPr>
          <p:cNvSpPr/>
          <p:nvPr/>
        </p:nvSpPr>
        <p:spPr>
          <a:xfrm>
            <a:off x="834059" y="404595"/>
            <a:ext cx="585049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Critical Launch Timeline</a:t>
            </a:r>
            <a:endParaRPr lang="en-US" sz="390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07C7917E-7E8B-633E-4A9D-49924011C404}"/>
              </a:ext>
            </a:extLst>
          </p:cNvPr>
          <p:cNvSpPr/>
          <p:nvPr/>
        </p:nvSpPr>
        <p:spPr>
          <a:xfrm>
            <a:off x="834059" y="1030033"/>
            <a:ext cx="13042821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Timing is everything. Here are the key dates you need to hit to maximize Horizon's launch impact </a:t>
            </a:r>
          </a:p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and ensure you're stocked before TISE.</a:t>
            </a:r>
          </a:p>
        </p:txBody>
      </p:sp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7A360305-A74C-9810-FA39-D887D99C594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l="23501" t="5549" r="25716" b="10383"/>
          <a:stretch/>
        </p:blipFill>
        <p:spPr>
          <a:xfrm>
            <a:off x="9431384" y="1226161"/>
            <a:ext cx="2159598" cy="47592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83191A-3026-0FE7-73A7-78F85B1CA033}"/>
              </a:ext>
            </a:extLst>
          </p:cNvPr>
          <p:cNvSpPr/>
          <p:nvPr/>
        </p:nvSpPr>
        <p:spPr>
          <a:xfrm>
            <a:off x="9935007" y="4605506"/>
            <a:ext cx="1219072" cy="296603"/>
          </a:xfrm>
          <a:prstGeom prst="rect">
            <a:avLst/>
          </a:prstGeom>
          <a:solidFill>
            <a:srgbClr val="182A36"/>
          </a:solidFill>
          <a:ln w="12700">
            <a:solidFill>
              <a:srgbClr val="192B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9" name="Image 1" descr="preencoded.png">
            <a:extLst>
              <a:ext uri="{FF2B5EF4-FFF2-40B4-BE49-F238E27FC236}">
                <a16:creationId xmlns:a16="http://schemas.microsoft.com/office/drawing/2014/main" id="{D5EAF4BC-EBBB-3946-46EB-A734ACAEB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1057" y="2091302"/>
            <a:ext cx="148828" cy="148828"/>
          </a:xfrm>
          <a:prstGeom prst="rect">
            <a:avLst/>
          </a:prstGeom>
        </p:spPr>
      </p:pic>
      <p:sp>
        <p:nvSpPr>
          <p:cNvPr id="10" name="Text 2">
            <a:extLst>
              <a:ext uri="{FF2B5EF4-FFF2-40B4-BE49-F238E27FC236}">
                <a16:creationId xmlns:a16="http://schemas.microsoft.com/office/drawing/2014/main" id="{B0D590A1-F6E6-7C16-B581-1A7B5DA039B3}"/>
              </a:ext>
            </a:extLst>
          </p:cNvPr>
          <p:cNvSpPr/>
          <p:nvPr/>
        </p:nvSpPr>
        <p:spPr>
          <a:xfrm>
            <a:off x="1126331" y="2121565"/>
            <a:ext cx="1546622" cy="155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2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</a:rPr>
              <a:t>Stocking PO- December 3rd</a:t>
            </a:r>
            <a:endParaRPr lang="en-US" dirty="0"/>
          </a:p>
        </p:txBody>
      </p:sp>
      <p:sp>
        <p:nvSpPr>
          <p:cNvPr id="11" name="Text 4">
            <a:extLst>
              <a:ext uri="{FF2B5EF4-FFF2-40B4-BE49-F238E27FC236}">
                <a16:creationId xmlns:a16="http://schemas.microsoft.com/office/drawing/2014/main" id="{E158F245-AD39-1B14-B606-B61718589529}"/>
              </a:ext>
            </a:extLst>
          </p:cNvPr>
          <p:cNvSpPr/>
          <p:nvPr/>
        </p:nvSpPr>
        <p:spPr>
          <a:xfrm>
            <a:off x="1138884" y="2349047"/>
            <a:ext cx="8027908" cy="317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Shipping 16 of the most popular colors first- mid December</a:t>
            </a:r>
          </a:p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Remaining colors early January </a:t>
            </a:r>
            <a:endParaRPr lang="en-US" sz="1100" dirty="0"/>
          </a:p>
        </p:txBody>
      </p:sp>
      <p:pic>
        <p:nvPicPr>
          <p:cNvPr id="15" name="Image 3" descr="preencoded.png">
            <a:extLst>
              <a:ext uri="{FF2B5EF4-FFF2-40B4-BE49-F238E27FC236}">
                <a16:creationId xmlns:a16="http://schemas.microsoft.com/office/drawing/2014/main" id="{34E21407-BEBE-FD5D-E688-7B7C1BE974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7082" y="2960519"/>
            <a:ext cx="148828" cy="148828"/>
          </a:xfrm>
          <a:prstGeom prst="rect">
            <a:avLst/>
          </a:prstGeom>
        </p:spPr>
      </p:pic>
      <p:sp>
        <p:nvSpPr>
          <p:cNvPr id="16" name="Text 8">
            <a:extLst>
              <a:ext uri="{FF2B5EF4-FFF2-40B4-BE49-F238E27FC236}">
                <a16:creationId xmlns:a16="http://schemas.microsoft.com/office/drawing/2014/main" id="{2135FE6D-96A6-75B3-807A-DC6405764362}"/>
              </a:ext>
            </a:extLst>
          </p:cNvPr>
          <p:cNvSpPr/>
          <p:nvPr/>
        </p:nvSpPr>
        <p:spPr>
          <a:xfrm>
            <a:off x="1142356" y="2990782"/>
            <a:ext cx="1240393" cy="155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2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Social Media Assets</a:t>
            </a:r>
            <a:endParaRPr lang="en-US" dirty="0"/>
          </a:p>
        </p:txBody>
      </p:sp>
      <p:sp>
        <p:nvSpPr>
          <p:cNvPr id="17" name="Text 10">
            <a:extLst>
              <a:ext uri="{FF2B5EF4-FFF2-40B4-BE49-F238E27FC236}">
                <a16:creationId xmlns:a16="http://schemas.microsoft.com/office/drawing/2014/main" id="{51C8FEBD-A829-578B-2922-FA011CE44709}"/>
              </a:ext>
            </a:extLst>
          </p:cNvPr>
          <p:cNvSpPr/>
          <p:nvPr/>
        </p:nvSpPr>
        <p:spPr>
          <a:xfrm>
            <a:off x="1147912" y="3219306"/>
            <a:ext cx="8027908" cy="317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Complete content package including copy, images, and graphics for coordinated multi-channel announcement. Timing ensures maximum visibility during launch window and drives traffic to distribution partners.</a:t>
            </a:r>
            <a:endParaRPr lang="en-US" sz="1100" dirty="0"/>
          </a:p>
        </p:txBody>
      </p:sp>
      <p:pic>
        <p:nvPicPr>
          <p:cNvPr id="18" name="Image 4" descr="preencoded.png">
            <a:extLst>
              <a:ext uri="{FF2B5EF4-FFF2-40B4-BE49-F238E27FC236}">
                <a16:creationId xmlns:a16="http://schemas.microsoft.com/office/drawing/2014/main" id="{A7AD0B3C-1618-C880-5631-B5C82DFDC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7082" y="3756578"/>
            <a:ext cx="148828" cy="148828"/>
          </a:xfrm>
          <a:prstGeom prst="rect">
            <a:avLst/>
          </a:prstGeom>
        </p:spPr>
      </p:pic>
      <p:sp>
        <p:nvSpPr>
          <p:cNvPr id="19" name="Text 11">
            <a:extLst>
              <a:ext uri="{FF2B5EF4-FFF2-40B4-BE49-F238E27FC236}">
                <a16:creationId xmlns:a16="http://schemas.microsoft.com/office/drawing/2014/main" id="{8790058C-C68B-DC19-E9F8-405CEA047D4F}"/>
              </a:ext>
            </a:extLst>
          </p:cNvPr>
          <p:cNvSpPr/>
          <p:nvPr/>
        </p:nvSpPr>
        <p:spPr>
          <a:xfrm>
            <a:off x="1142356" y="3786841"/>
            <a:ext cx="1287304" cy="155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2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Product Photography</a:t>
            </a:r>
            <a:endParaRPr lang="en-US" dirty="0"/>
          </a:p>
        </p:txBody>
      </p:sp>
      <p:sp>
        <p:nvSpPr>
          <p:cNvPr id="20" name="Text 13">
            <a:extLst>
              <a:ext uri="{FF2B5EF4-FFF2-40B4-BE49-F238E27FC236}">
                <a16:creationId xmlns:a16="http://schemas.microsoft.com/office/drawing/2014/main" id="{6953D04E-1D88-8390-2D6E-8980230B2594}"/>
              </a:ext>
            </a:extLst>
          </p:cNvPr>
          <p:cNvSpPr/>
          <p:nvPr/>
        </p:nvSpPr>
        <p:spPr>
          <a:xfrm>
            <a:off x="1152052" y="4010001"/>
            <a:ext cx="8027908" cy="317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High-resolution product images for website,  and marketing materials. </a:t>
            </a:r>
            <a:endParaRPr lang="en-US" sz="1100" dirty="0"/>
          </a:p>
        </p:txBody>
      </p:sp>
      <p:pic>
        <p:nvPicPr>
          <p:cNvPr id="21" name="Image 5" descr="preencoded.png">
            <a:extLst>
              <a:ext uri="{FF2B5EF4-FFF2-40B4-BE49-F238E27FC236}">
                <a16:creationId xmlns:a16="http://schemas.microsoft.com/office/drawing/2014/main" id="{DBED94A1-CDC8-FD7F-2225-08C8AD5E95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2942" y="4397618"/>
            <a:ext cx="148828" cy="148828"/>
          </a:xfrm>
          <a:prstGeom prst="rect">
            <a:avLst/>
          </a:prstGeom>
        </p:spPr>
      </p:pic>
      <p:sp>
        <p:nvSpPr>
          <p:cNvPr id="22" name="Text 14">
            <a:extLst>
              <a:ext uri="{FF2B5EF4-FFF2-40B4-BE49-F238E27FC236}">
                <a16:creationId xmlns:a16="http://schemas.microsoft.com/office/drawing/2014/main" id="{AE1EADA1-B799-D5A7-7F02-1B124B014F73}"/>
              </a:ext>
            </a:extLst>
          </p:cNvPr>
          <p:cNvSpPr/>
          <p:nvPr/>
        </p:nvSpPr>
        <p:spPr>
          <a:xfrm>
            <a:off x="1138216" y="4427881"/>
            <a:ext cx="1240393" cy="155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2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Integra Brochure</a:t>
            </a:r>
            <a:endParaRPr lang="en-US" dirty="0"/>
          </a:p>
        </p:txBody>
      </p:sp>
      <p:sp>
        <p:nvSpPr>
          <p:cNvPr id="23" name="Text 16">
            <a:extLst>
              <a:ext uri="{FF2B5EF4-FFF2-40B4-BE49-F238E27FC236}">
                <a16:creationId xmlns:a16="http://schemas.microsoft.com/office/drawing/2014/main" id="{35429D3B-7105-C7C7-07FF-AB318AA22A73}"/>
              </a:ext>
            </a:extLst>
          </p:cNvPr>
          <p:cNvSpPr/>
          <p:nvPr/>
        </p:nvSpPr>
        <p:spPr>
          <a:xfrm>
            <a:off x="1147912" y="4650293"/>
            <a:ext cx="8027908" cy="317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Comprehensive sales collateral showcasing Horizon. </a:t>
            </a:r>
            <a:endParaRPr lang="en-US" sz="1100" dirty="0"/>
          </a:p>
        </p:txBody>
      </p:sp>
      <p:pic>
        <p:nvPicPr>
          <p:cNvPr id="24" name="Image 6" descr="preencoded.png">
            <a:extLst>
              <a:ext uri="{FF2B5EF4-FFF2-40B4-BE49-F238E27FC236}">
                <a16:creationId xmlns:a16="http://schemas.microsoft.com/office/drawing/2014/main" id="{89281094-383B-2A60-6989-476C5C42CC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9940" y="5047813"/>
            <a:ext cx="148828" cy="148828"/>
          </a:xfrm>
          <a:prstGeom prst="rect">
            <a:avLst/>
          </a:prstGeom>
        </p:spPr>
      </p:pic>
      <p:sp>
        <p:nvSpPr>
          <p:cNvPr id="25" name="Text 17">
            <a:extLst>
              <a:ext uri="{FF2B5EF4-FFF2-40B4-BE49-F238E27FC236}">
                <a16:creationId xmlns:a16="http://schemas.microsoft.com/office/drawing/2014/main" id="{DD7B9056-EADC-A90E-9D7E-487B51F8E418}"/>
              </a:ext>
            </a:extLst>
          </p:cNvPr>
          <p:cNvSpPr/>
          <p:nvPr/>
        </p:nvSpPr>
        <p:spPr>
          <a:xfrm>
            <a:off x="1145214" y="5078075"/>
            <a:ext cx="1586746" cy="1550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200"/>
              </a:lnSpc>
              <a:buNone/>
            </a:pPr>
            <a:r>
              <a:rPr lang="en-US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Press Release Distribution</a:t>
            </a:r>
            <a:endParaRPr lang="en-US" dirty="0"/>
          </a:p>
        </p:txBody>
      </p:sp>
      <p:sp>
        <p:nvSpPr>
          <p:cNvPr id="26" name="Text 19">
            <a:extLst>
              <a:ext uri="{FF2B5EF4-FFF2-40B4-BE49-F238E27FC236}">
                <a16:creationId xmlns:a16="http://schemas.microsoft.com/office/drawing/2014/main" id="{9384710F-B033-1530-ACAB-2CBA4DF4FDFB}"/>
              </a:ext>
            </a:extLst>
          </p:cNvPr>
          <p:cNvSpPr/>
          <p:nvPr/>
        </p:nvSpPr>
        <p:spPr>
          <a:xfrm>
            <a:off x="1154910" y="5293877"/>
            <a:ext cx="8027908" cy="317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25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Industry press release announcing Horizon availability, positioned to generate trade publication coverage before TISE, building anticipation.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1216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0">
            <a:extLst>
              <a:ext uri="{FF2B5EF4-FFF2-40B4-BE49-F238E27FC236}">
                <a16:creationId xmlns:a16="http://schemas.microsoft.com/office/drawing/2014/main" id="{7CFF3D6C-AAC0-AB78-A378-93753D543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513"/>
            <a:ext cx="10515600" cy="860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00000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Our Next Steps- Partnership</a:t>
            </a:r>
            <a:endParaRPr lang="en-US" sz="390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72D98191-674D-FD46-E2A6-3387F51A977F}"/>
              </a:ext>
            </a:extLst>
          </p:cNvPr>
          <p:cNvSpPr/>
          <p:nvPr/>
        </p:nvSpPr>
        <p:spPr>
          <a:xfrm>
            <a:off x="882999" y="918639"/>
            <a:ext cx="7556421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000000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Horizon is ready to transform your surface bonding business. Now it's time to act. Here's exactly what you need to do to capitalize on this launch opportunity.</a:t>
            </a:r>
            <a:endParaRPr lang="en-US" sz="1550" dirty="0"/>
          </a:p>
        </p:txBody>
      </p:sp>
      <p:sp>
        <p:nvSpPr>
          <p:cNvPr id="7" name="Shape 2">
            <a:extLst>
              <a:ext uri="{FF2B5EF4-FFF2-40B4-BE49-F238E27FC236}">
                <a16:creationId xmlns:a16="http://schemas.microsoft.com/office/drawing/2014/main" id="{DA29B048-505E-F3A3-FA76-6DD4CA8C0F79}"/>
              </a:ext>
            </a:extLst>
          </p:cNvPr>
          <p:cNvSpPr/>
          <p:nvPr/>
        </p:nvSpPr>
        <p:spPr>
          <a:xfrm>
            <a:off x="1462863" y="1931293"/>
            <a:ext cx="3679031" cy="2111335"/>
          </a:xfrm>
          <a:prstGeom prst="roundRect">
            <a:avLst>
              <a:gd name="adj" fmla="val 3948"/>
            </a:avLst>
          </a:prstGeom>
          <a:solidFill>
            <a:srgbClr val="F29452"/>
          </a:solidFill>
          <a:ln w="7620">
            <a:solidFill>
              <a:srgbClr val="B2D2E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016AB366-95B4-34B3-7889-365D6828B695}"/>
              </a:ext>
            </a:extLst>
          </p:cNvPr>
          <p:cNvSpPr/>
          <p:nvPr/>
        </p:nvSpPr>
        <p:spPr>
          <a:xfrm>
            <a:off x="1668841" y="2137271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chemeClr val="bg1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1. Place Your Order</a:t>
            </a:r>
            <a:endParaRPr lang="en-US" sz="1950" dirty="0">
              <a:solidFill>
                <a:schemeClr val="bg1"/>
              </a:solidFill>
            </a:endParaRPr>
          </a:p>
        </p:txBody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5649EB0F-BFFC-7DF1-817D-B2C8CAEB5A53}"/>
              </a:ext>
            </a:extLst>
          </p:cNvPr>
          <p:cNvSpPr/>
          <p:nvPr/>
        </p:nvSpPr>
        <p:spPr>
          <a:xfrm>
            <a:off x="1668841" y="2566491"/>
            <a:ext cx="3267075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chemeClr val="bg1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Order by December 3 to guarantee full inventory before TISE. Contact your account manager today.</a:t>
            </a:r>
            <a:endParaRPr lang="en-US" sz="1550" dirty="0">
              <a:solidFill>
                <a:schemeClr val="bg1"/>
              </a:solidFill>
            </a:endParaRPr>
          </a:p>
        </p:txBody>
      </p:sp>
      <p:sp>
        <p:nvSpPr>
          <p:cNvPr id="10" name="Shape 5">
            <a:extLst>
              <a:ext uri="{FF2B5EF4-FFF2-40B4-BE49-F238E27FC236}">
                <a16:creationId xmlns:a16="http://schemas.microsoft.com/office/drawing/2014/main" id="{CFA775B9-435A-01DF-21A0-3323C78934E6}"/>
              </a:ext>
            </a:extLst>
          </p:cNvPr>
          <p:cNvSpPr/>
          <p:nvPr/>
        </p:nvSpPr>
        <p:spPr>
          <a:xfrm>
            <a:off x="5340252" y="1931293"/>
            <a:ext cx="3679031" cy="2111335"/>
          </a:xfrm>
          <a:prstGeom prst="roundRect">
            <a:avLst>
              <a:gd name="adj" fmla="val 3948"/>
            </a:avLst>
          </a:prstGeom>
          <a:solidFill>
            <a:srgbClr val="F29452"/>
          </a:solidFill>
          <a:ln w="7620">
            <a:solidFill>
              <a:srgbClr val="B2D2E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E7103D69-96DC-2CC3-AC04-ECCA50DA1298}"/>
              </a:ext>
            </a:extLst>
          </p:cNvPr>
          <p:cNvSpPr/>
          <p:nvPr/>
        </p:nvSpPr>
        <p:spPr>
          <a:xfrm>
            <a:off x="5546230" y="2137271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chemeClr val="bg1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2. Schedule Training</a:t>
            </a:r>
            <a:endParaRPr lang="en-US" sz="1950" dirty="0">
              <a:solidFill>
                <a:schemeClr val="bg1"/>
              </a:solidFill>
            </a:endParaRPr>
          </a:p>
        </p:txBody>
      </p:sp>
      <p:sp>
        <p:nvSpPr>
          <p:cNvPr id="12" name="Text 7">
            <a:extLst>
              <a:ext uri="{FF2B5EF4-FFF2-40B4-BE49-F238E27FC236}">
                <a16:creationId xmlns:a16="http://schemas.microsoft.com/office/drawing/2014/main" id="{3A2DC058-AD41-BB5B-A1AB-1B5EFA60024C}"/>
              </a:ext>
            </a:extLst>
          </p:cNvPr>
          <p:cNvSpPr/>
          <p:nvPr/>
        </p:nvSpPr>
        <p:spPr>
          <a:xfrm>
            <a:off x="5546230" y="2566491"/>
            <a:ext cx="3267075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chemeClr val="bg1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Register your sales team for online or in-person training sessions. Early training means early sales.</a:t>
            </a:r>
            <a:endParaRPr lang="en-US" sz="1550" dirty="0">
              <a:solidFill>
                <a:schemeClr val="bg1"/>
              </a:solidFill>
            </a:endParaRPr>
          </a:p>
        </p:txBody>
      </p:sp>
      <p:sp>
        <p:nvSpPr>
          <p:cNvPr id="13" name="Shape 8">
            <a:extLst>
              <a:ext uri="{FF2B5EF4-FFF2-40B4-BE49-F238E27FC236}">
                <a16:creationId xmlns:a16="http://schemas.microsoft.com/office/drawing/2014/main" id="{1BE2F1E8-F523-21E5-3AF2-EDCDC01B67AE}"/>
              </a:ext>
            </a:extLst>
          </p:cNvPr>
          <p:cNvSpPr/>
          <p:nvPr/>
        </p:nvSpPr>
        <p:spPr>
          <a:xfrm>
            <a:off x="1462863" y="4240986"/>
            <a:ext cx="7556421" cy="1476256"/>
          </a:xfrm>
          <a:prstGeom prst="roundRect">
            <a:avLst>
              <a:gd name="adj" fmla="val 5647"/>
            </a:avLst>
          </a:prstGeom>
          <a:solidFill>
            <a:srgbClr val="F29452"/>
          </a:solidFill>
          <a:ln w="7620">
            <a:solidFill>
              <a:srgbClr val="B2D2E5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F0820719-D607-FC3C-0286-6686A053A47C}"/>
              </a:ext>
            </a:extLst>
          </p:cNvPr>
          <p:cNvSpPr/>
          <p:nvPr/>
        </p:nvSpPr>
        <p:spPr>
          <a:xfrm>
            <a:off x="1668841" y="4446964"/>
            <a:ext cx="2744986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chemeClr val="bg1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3. Plan Your Promotion</a:t>
            </a:r>
            <a:endParaRPr lang="en-US" sz="1950" dirty="0">
              <a:solidFill>
                <a:schemeClr val="bg1"/>
              </a:solidFill>
            </a:endParaRPr>
          </a:p>
        </p:txBody>
      </p:sp>
      <p:sp>
        <p:nvSpPr>
          <p:cNvPr id="15" name="Text 10">
            <a:extLst>
              <a:ext uri="{FF2B5EF4-FFF2-40B4-BE49-F238E27FC236}">
                <a16:creationId xmlns:a16="http://schemas.microsoft.com/office/drawing/2014/main" id="{9922A16F-91D5-CE5E-0988-501374719A34}"/>
              </a:ext>
            </a:extLst>
          </p:cNvPr>
          <p:cNvSpPr/>
          <p:nvPr/>
        </p:nvSpPr>
        <p:spPr>
          <a:xfrm>
            <a:off x="1668841" y="4876185"/>
            <a:ext cx="7144464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chemeClr val="bg1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Coordinate with our marketing team to leverage launch materials, social media support, and co-branded campaigns.</a:t>
            </a:r>
            <a:endParaRPr lang="en-US" sz="15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502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2700">
          <a:solidFill>
            <a:schemeClr val="accent5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35C830ADDB074E9887C715A30B448B" ma:contentTypeVersion="26" ma:contentTypeDescription="Create a new document." ma:contentTypeScope="" ma:versionID="91b7eb275b75040e1f90eea5e0fb8958">
  <xsd:schema xmlns:xsd="http://www.w3.org/2001/XMLSchema" xmlns:xs="http://www.w3.org/2001/XMLSchema" xmlns:p="http://schemas.microsoft.com/office/2006/metadata/properties" xmlns:ns2="5f9b6599-6786-4f36-930d-29d3d8b9b385" xmlns:ns3="b6fd84c5-3b13-47bd-a2d6-824205e5582d" targetNamespace="http://schemas.microsoft.com/office/2006/metadata/properties" ma:root="true" ma:fieldsID="add0afe906d9894cd9e3770d551ad53e" ns2:_="" ns3:_="">
    <xsd:import namespace="5f9b6599-6786-4f36-930d-29d3d8b9b385"/>
    <xsd:import namespace="b6fd84c5-3b13-47bd-a2d6-824205e558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Reviewed" minOccurs="0"/>
                <xsd:element ref="ns2:MediaServiceObjectDetectorVersions" minOccurs="0"/>
                <xsd:element ref="ns2:MediaServiceSearchProperties" minOccurs="0"/>
                <xsd:element ref="ns2:Number" minOccurs="0"/>
                <xsd:element ref="ns2:type" minOccurs="0"/>
                <xsd:element ref="ns2:MediaServiceBillingMetadata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9b6599-6786-4f36-930d-29d3d8b9b3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bc60b22c-5190-4adc-b525-90f9ba9b93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eviewed" ma:index="24" nillable="true" ma:displayName="Reviewed" ma:format="Dropdown" ma:internalName="Reviewed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umber" ma:index="27" nillable="true" ma:displayName="Number" ma:format="Dropdown" ma:internalName="Number" ma:percentage="FALSE">
      <xsd:simpleType>
        <xsd:restriction base="dms:Number"/>
      </xsd:simpleType>
    </xsd:element>
    <xsd:element name="type" ma:index="28" nillable="true" ma:displayName="type" ma:format="Thumbnail" ma:internalName="type">
      <xsd:simpleType>
        <xsd:restriction base="dms:Unknown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fd84c5-3b13-47bd-a2d6-824205e5582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e35a03b-7460-4787-a6bb-7715597e9b37}" ma:internalName="TaxCatchAll" ma:showField="CatchAllData" ma:web="b6fd84c5-3b13-47bd-a2d6-824205e558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30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3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3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 xmlns="5f9b6599-6786-4f36-930d-29d3d8b9b385" xsi:nil="true"/>
    <TaxCatchAll xmlns="b6fd84c5-3b13-47bd-a2d6-824205e5582d" xsi:nil="true"/>
    <lcf76f155ced4ddcb4097134ff3c332f xmlns="5f9b6599-6786-4f36-930d-29d3d8b9b385">
      <Terms xmlns="http://schemas.microsoft.com/office/infopath/2007/PartnerControls"/>
    </lcf76f155ced4ddcb4097134ff3c332f>
    <Number xmlns="5f9b6599-6786-4f36-930d-29d3d8b9b385" xsi:nil="true"/>
    <Reviewed xmlns="5f9b6599-6786-4f36-930d-29d3d8b9b385" xsi:nil="true"/>
    <_dlc_DocId xmlns="b6fd84c5-3b13-47bd-a2d6-824205e5582d">S23K3ADJ7FV7-381915012-943016</_dlc_DocId>
    <_dlc_DocIdUrl xmlns="b6fd84c5-3b13-47bd-a2d6-824205e5582d">
      <Url>https://ipscorp.sharepoint.com/sites/IPSAdhesives/_layouts/15/DocIdRedir.aspx?ID=S23K3ADJ7FV7-381915012-943016</Url>
      <Description>S23K3ADJ7FV7-381915012-943016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6445E-8E47-4578-A73C-CC50C8FC93FD}">
  <ds:schemaRefs>
    <ds:schemaRef ds:uri="5f9b6599-6786-4f36-930d-29d3d8b9b385"/>
    <ds:schemaRef ds:uri="b6fd84c5-3b13-47bd-a2d6-824205e5582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1E95428-F448-43D4-B752-4EB87BF7E15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EE457BA-6C53-4FBE-8897-3FA5395D63B2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5f9b6599-6786-4f36-930d-29d3d8b9b385"/>
    <ds:schemaRef ds:uri="b6fd84c5-3b13-47bd-a2d6-824205e5582d"/>
  </ds:schemaRefs>
</ds:datastoreItem>
</file>

<file path=customXml/itemProps4.xml><?xml version="1.0" encoding="utf-8"?>
<ds:datastoreItem xmlns:ds="http://schemas.openxmlformats.org/officeDocument/2006/customXml" ds:itemID="{633F822A-9603-4C7A-BFCB-1C09B12C97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760</Words>
  <Application>Microsoft Office PowerPoint</Application>
  <PresentationFormat>Widescreen</PresentationFormat>
  <Paragraphs>111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Abadi Extra Light</vt:lpstr>
      <vt:lpstr>Inter Bold</vt:lpstr>
      <vt:lpstr>Inter Light</vt:lpstr>
      <vt:lpstr>Abadi</vt:lpstr>
      <vt:lpstr>Arial</vt:lpstr>
      <vt:lpstr>Calibri</vt:lpstr>
      <vt:lpstr>Inter</vt:lpstr>
      <vt:lpstr>1_Office Theme</vt:lpstr>
      <vt:lpstr>Introducing Horizon: The Next Generation of Adhesive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Next Steps- Partnership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May</dc:creator>
  <cp:lastModifiedBy>Carrie Anderson</cp:lastModifiedBy>
  <cp:revision>8</cp:revision>
  <dcterms:created xsi:type="dcterms:W3CDTF">2025-06-19T17:45:47Z</dcterms:created>
  <dcterms:modified xsi:type="dcterms:W3CDTF">2025-11-18T19:01:57Z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0x0101004A35C830ADDB074E9887C715A30B448B</vt:lpwstr>
  </property>
  <property fmtid="{D5CDD505-2E9C-101B-9397-08002B2CF9AE}" pid="3" name="MediaServiceImageTags">
    <vt:lpwstr/>
  </property>
  <property fmtid="{D5CDD505-2E9C-101B-9397-08002B2CF9AE}" pid="4" name="_dlc_DocIdItemGuid">
    <vt:lpwstr>ee1aea3e-c316-4ea4-a0c1-aae42d948c22</vt:lpwstr>
  </property>
</Properties>
</file>